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714" r:id="rId6"/>
  </p:sldMasterIdLst>
  <p:notesMasterIdLst>
    <p:notesMasterId r:id="rId31"/>
  </p:notesMasterIdLst>
  <p:handoutMasterIdLst>
    <p:handoutMasterId r:id="rId32"/>
  </p:handoutMasterIdLst>
  <p:sldIdLst>
    <p:sldId id="256" r:id="rId7"/>
    <p:sldId id="303" r:id="rId8"/>
    <p:sldId id="305" r:id="rId9"/>
    <p:sldId id="258" r:id="rId10"/>
    <p:sldId id="308" r:id="rId11"/>
    <p:sldId id="304" r:id="rId12"/>
    <p:sldId id="307" r:id="rId13"/>
    <p:sldId id="310" r:id="rId14"/>
    <p:sldId id="306" r:id="rId15"/>
    <p:sldId id="278" r:id="rId16"/>
    <p:sldId id="288" r:id="rId17"/>
    <p:sldId id="289" r:id="rId18"/>
    <p:sldId id="290" r:id="rId19"/>
    <p:sldId id="291" r:id="rId20"/>
    <p:sldId id="292" r:id="rId21"/>
    <p:sldId id="293" r:id="rId22"/>
    <p:sldId id="275" r:id="rId23"/>
    <p:sldId id="297" r:id="rId24"/>
    <p:sldId id="294" r:id="rId25"/>
    <p:sldId id="298" r:id="rId26"/>
    <p:sldId id="295" r:id="rId27"/>
    <p:sldId id="296" r:id="rId28"/>
    <p:sldId id="300" r:id="rId29"/>
    <p:sldId id="2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4FD"/>
    <a:srgbClr val="0CFC5C"/>
    <a:srgbClr val="034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46556B-0AE3-4D95-BE23-256E6BF798A5}" v="61" dt="2023-09-01T18:05:13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792"/>
        <p:guide pos="3144"/>
        <p:guide orient="horz" pos="9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to “2+1 The GOOD, The BAD, and The UGLY”  - 2+1 Design of 5-8954.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off, Keith Downs, KYTC Project Manager for 5-8954 was supposed to present today, but he had to be out of town. When Kyle and Jeff found out, they reached out to find someone to fill in.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0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2+1 configurations provide a </a:t>
            </a:r>
            <a:r>
              <a:rPr lang="en-US"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viable design alternative for high-speed rural highways that have moderate traffic volumes</a:t>
            </a: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 Passing lane segments can significantly improve traffic flow. </a:t>
            </a:r>
          </a:p>
          <a:p>
            <a:endParaRPr lang="en-US" sz="1200">
              <a:effectLst/>
              <a:latin typeface="Calibri" panose="020F0502020204030204" pitchFamily="34" charset="0"/>
            </a:endParaRPr>
          </a:p>
          <a:p>
            <a:r>
              <a:rPr lang="en-US"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Passing lane segments can significantly improve traffic flow. 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3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1200 </a:t>
            </a:r>
            <a:r>
              <a:rPr lang="en-US" err="1"/>
              <a:t>veh</a:t>
            </a:r>
            <a:r>
              <a:rPr lang="en-US"/>
              <a:t>/</a:t>
            </a:r>
            <a:r>
              <a:rPr lang="en-US" err="1"/>
              <a:t>hr</a:t>
            </a:r>
            <a:r>
              <a:rPr lang="en-US"/>
              <a:t> = 20 </a:t>
            </a:r>
            <a:r>
              <a:rPr lang="en-US" err="1"/>
              <a:t>veh</a:t>
            </a:r>
            <a:r>
              <a:rPr lang="en-US"/>
              <a:t>/minute = one vehicle every three seconds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69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60mph = 88 feet per sec;  3 sec is approximately 260 feet;  Basketball court in 94 feet.  This is the length of three basketball courts.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merging behavior of vehicles at the end of the passing lane can become </a:t>
            </a:r>
            <a:r>
              <a:rPr lang="en-US" sz="12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problematic at high traffic flow rates</a:t>
            </a:r>
            <a:r>
              <a:rPr lang="en-US"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high percentage of heavy vehicles. Higher flow rates </a:t>
            </a:r>
            <a:r>
              <a:rPr lang="en-US"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reduce the average gap between vehicles</a:t>
            </a: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which forces drivers to merge into smaller gaps. This behavior impacts the traffic flow, as following vehicles must decelerate for the merging vehicles. </a:t>
            </a:r>
            <a:r>
              <a:rPr lang="en-US"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 some point, a breakdown is reached, and the performance of the passing lane degrades</a:t>
            </a: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below that of a non–passing lane segment.</a:t>
            </a:r>
            <a:r>
              <a:rPr lang="en-US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Highway Capacity Manual 7th Edition: A Guide for Multimodal Mobility Analysis. Washington, D.C.: Transportation Research Board, 2022.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17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Clear signage and pavement markings are essential to the operation of 2+1 passing lanes. Signing and marking plans should be developed for 2+1 facilities. The plans should be coordinated with the Division of Traffic Operations and be developed in compliance with the Traffic Operations Guidance Manual and the latest edition of the 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on Uniform Traffic Control Devices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5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Clear signage and pavement markings are essential to the operation of 2+1 passing lanes. Signing and marking plans should be developed for 2+1 facilities. The plans should be coordinated with the Division of Traffic Operations and be developed in compliance with the Traffic Operations Guidance Manual and the latest edition of the 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on Uniform Traffic Control Devices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50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Passing lanes should be located away from major intersections and high-volume driveways to decrease the probability of speed differentials between turning and passing traffic. Major intersections should be located in the transition area between opposing passing lanes, and conventional left-turn lanes should be provided at the intersection. Low-volume intersections and driveways may be accommodated within passing lanes sections but not within taper transition areas.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31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Passing lanes should be located away from major intersections and high-volume driveways to decrease the probability of speed differentials between turning and passing traffic. Major intersections should be located in the transition area between opposing passing lanes, and conventional left-turn lanes should be provided at the intersection. Low-volume intersections and driveways may be accommodated within passing lanes sections but not within taper transition areas.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7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 alternatives considered + no-build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03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Always have no-build for environmental document</a:t>
            </a:r>
          </a:p>
          <a:p>
            <a:r>
              <a:rPr lang="en-US" u="sng"/>
              <a:t>KYTC HD Memo 01-22</a:t>
            </a:r>
          </a:p>
          <a:p>
            <a:r>
              <a:rPr lang="en-US"/>
              <a:t>5,000 &lt; Design ADT &lt; 15,000 consider 2+1</a:t>
            </a:r>
          </a:p>
          <a:p>
            <a:r>
              <a:rPr lang="en-US"/>
              <a:t>15,000 &lt; Design ADT &lt; 20,000 2+1 for initial, but purchase R/W for 5-lane section</a:t>
            </a:r>
          </a:p>
          <a:p>
            <a:r>
              <a:rPr lang="en-US"/>
              <a:t>Existing condition ADT &gt; 15,000 for much of corridor</a:t>
            </a:r>
          </a:p>
          <a:p>
            <a:r>
              <a:rPr lang="en-US"/>
              <a:t>Design year ADT &gt; 20,000 for much of corridor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No-build still level E for all but segment 8 (note differences from typical no-build)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89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way to differentiate alternatives for LEOs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PM Peak period worst case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Typical sections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Cost/benefit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LOS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Segment length and how segments were determined (major crossroads/entrance density/passing lane transition locations)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Passing lanes direction based on existing access points, not grades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Similar LOS in opposite direction for AM peak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Measure of utility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But, NONE of these guys were available, So….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they couldn’t get their 1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choice of Clint Eastwood,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had to turn to their second choice…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95658-EA1F-4910-80AB-4DA76E1674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764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Entrance density key to location of passing lane – minimize turns in the passing 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11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5-lane alternative not initially scoped, but were concerned about existing and design AADT</a:t>
            </a:r>
          </a:p>
          <a:p>
            <a:r>
              <a:rPr lang="en-US"/>
              <a:t>5-lane provides necessary capacity and plans for additional access points/development.</a:t>
            </a:r>
          </a:p>
          <a:p>
            <a:r>
              <a:rPr lang="en-US"/>
              <a:t>Project budget insufficient for entire corridor.</a:t>
            </a:r>
          </a:p>
          <a:p>
            <a:r>
              <a:rPr lang="en-US"/>
              <a:t>Road plan description lists project as 2+1.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43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provided side by side comparison of all alternatives.</a:t>
            </a:r>
          </a:p>
          <a:p>
            <a:r>
              <a:rPr lang="en-US"/>
              <a:t>Hybrid alternative meets corridor needs at lowest cost</a:t>
            </a:r>
          </a:p>
          <a:p>
            <a:r>
              <a:rPr lang="en-US"/>
              <a:t>Build to budget alternatives (4 and 5) developed based on available construction budget. Provide greatest benefit within construction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6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Preferred alternative 5-lane through plum-creek bridge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LEO’s committed to revising road plan description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Additional project funding (DRUC) will be added to next road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8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Clyde declined too!!   Some of you younger folks may need to google those references.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95658-EA1F-4910-80AB-4DA76E1674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49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they had to settle for me.  I’m Karl Sawyer, Location Engineer for District 5.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6YP Information for 5-8954.00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are the project limits of 5-8954: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Beginning on KY 55 (Taylorsville Road) in the Wild West section of Spencer County, and ending on KY 155 (Taylorsville Lake Road) in Jefferson County.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section of roadway is an existing 2 lane section with a lot of commuter traffic heading to/from Louisville on weekdays, and weekend recreational traffic heading to/from Taylorsville Lake.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Why 2+1?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95658-EA1F-4910-80AB-4DA76E1674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782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an existing 2 +1 Roadway Here in Kentucky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2+1 roadways are still somewhat new in the US, but the design is gaining some popularity in Kentucky.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kern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fact, Kentucky is kind of in the fore front of 2+1 Designs in the US.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kern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kern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kern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95658-EA1F-4910-80AB-4DA76E1674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0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Chart shows some known locations for existing 2+1 roadways.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top section are Kentucky Projects.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bottom section are other states.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89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Note the KY 55 Pattern, in fact I think the US 68 projects share the KY 55 nameplate.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2+1?  This is the rest of the 6YP Information for 5-8954.00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 at the previous Chart, One could hardly blame the legislators for adding the “2+1” designation to this KY 55 project description.   But is it right for this project?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we are going to talk about 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Good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what they do well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where they have some short comings, and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Ugly,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 they could have some serious issues as discovered in the preliminary 2+1 design of 5-8954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few minutes, Kyle is going to discuss some of the analysis performed showing that maybe this location wasn’t such a good candidate for a 2+1 roadway,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how we presented that information to Local Elected Officials and other key stake holders.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first, Jeff is going to give us quick lesson in 2+1 Roadways, What they are, and some critical design elements.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4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0685D98A-CA5A-4C48-9AEB-4C1A201237A1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4664" y="1122363"/>
            <a:ext cx="5486400" cy="2387600"/>
          </a:xfrm>
        </p:spPr>
        <p:txBody>
          <a:bodyPr anchor="b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759" y="3602038"/>
            <a:ext cx="54864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97041-3EE3-4F17-990B-3AC264934EF0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02070B-3F7D-436A-849C-FB64175E8B45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75AAC8A-F8AB-44A3-9748-96464E9E0B6B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C3F6810-4D95-4C6E-A30A-459BAD7510FE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1973B3A-7185-45FB-A2E6-A7BDE6414DF3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CFFF66-0600-406E-AF42-9FD8E8EDB397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411687D-2631-487B-AEAB-39750C9E52B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4BDDEAF6-0726-4BF4-96D7-EBA489ABF3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80BBFBA-D0FB-4E20-8981-F569A2A0B67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id="{6B3BCF7C-4204-4B1A-8371-96E859FC84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3" name="Group 82">
                          <a:extLst>
                            <a:ext uri="{FF2B5EF4-FFF2-40B4-BE49-F238E27FC236}">
                              <a16:creationId xmlns:a16="http://schemas.microsoft.com/office/drawing/2014/main" id="{31CF95CD-48BB-4659-870A-21584266D83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78" name="Oval 77">
                            <a:extLst>
                              <a:ext uri="{FF2B5EF4-FFF2-40B4-BE49-F238E27FC236}">
                                <a16:creationId xmlns:a16="http://schemas.microsoft.com/office/drawing/2014/main" id="{871E1954-F3FD-427D-8FFA-F2883967354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80" name="Oval 79">
                            <a:extLst>
                              <a:ext uri="{FF2B5EF4-FFF2-40B4-BE49-F238E27FC236}">
                                <a16:creationId xmlns:a16="http://schemas.microsoft.com/office/drawing/2014/main" id="{B655BD1D-8AE2-43E7-B1D4-17923D0E017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9F92C461-5E10-49F3-B4F0-F320512C075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A6D57951-375C-41E9-BF45-DFC40F8E0A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4A4216D-DF9B-4DD9-989C-1F4040F3F4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CCC81D-9EE7-47A8-8A4C-74B5E047A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9985F9FD-CFFB-417E-A560-28BD7BC7EE86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A923F7B-7D75-4E04-AE62-D5B99F6457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0239D2C-73EF-42E3-B73F-E69B7C27F65B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9BA1C3D-ADED-4596-8A9D-3DEC7E848945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15F2BFA-6803-42A0-A870-794B120EF574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09A173D-9FE5-446C-B59E-5D7C0A00BF6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74C3792-995F-4717-8C8B-089BBA7DE9C7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D950B-0E2B-4905-8DE9-195E24B2ABE7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73C520A-0126-47DA-A75B-1A38883907A2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B12487D-8BC9-4BEB-B6A7-B9DD702B2BD3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Graphic 296">
            <a:extLst>
              <a:ext uri="{FF2B5EF4-FFF2-40B4-BE49-F238E27FC236}">
                <a16:creationId xmlns:a16="http://schemas.microsoft.com/office/drawing/2014/main" id="{AEE6DE36-A3C9-4D40-B471-F49B6A875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99FF86FA-8891-4235-B88B-CFCA3B57E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ADD6DC9-9036-47C7-AAE5-8AF23CE0C81D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>
            <a:extLst>
              <a:ext uri="{FF2B5EF4-FFF2-40B4-BE49-F238E27FC236}">
                <a16:creationId xmlns:a16="http://schemas.microsoft.com/office/drawing/2014/main" id="{80792FB7-356D-D09A-3FE2-5BD5CBBAA4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4096512"/>
            <a:ext cx="1866882" cy="19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 userDrawn="1"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 userDrawn="1"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 userDrawn="1"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 userDrawn="1"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 userDrawn="1"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 userDrawn="1"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 userDrawn="1"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 userDrawn="1"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 userDrawn="1"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 userDrawn="1"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 userDrawn="1"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0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61AA1-7048-41AE-AA8B-1FD077C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6439D65-6A92-4B4C-8307-6CB811F9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B85375-9E39-4BEF-908C-531D0252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5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3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 userDrawn="1"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 userDrawn="1"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 userDrawn="1"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 userDrawn="1"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 userDrawn="1"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 userDrawn="1"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 userDrawn="1"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 userDrawn="1"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 userDrawn="1"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 userDrawn="1"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 userDrawn="1"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 userDrawn="1"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 userDrawn="1"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EED6CE-E31A-DE04-4D86-C6AC5DFF48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7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5452E6-7223-4C3E-A041-E706077C6FB6}"/>
              </a:ext>
            </a:extLst>
          </p:cNvPr>
          <p:cNvSpPr/>
          <p:nvPr userDrawn="1"/>
        </p:nvSpPr>
        <p:spPr>
          <a:xfrm rot="5400000">
            <a:off x="5951220" y="618923"/>
            <a:ext cx="274320" cy="12207240"/>
          </a:xfrm>
          <a:prstGeom prst="rect">
            <a:avLst/>
          </a:prstGeom>
          <a:gradFill>
            <a:gsLst>
              <a:gs pos="0">
                <a:srgbClr val="50BF34"/>
              </a:gs>
              <a:gs pos="80000">
                <a:srgbClr val="00AEE6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341A5-0B09-4929-A654-F0F6AC321EB9}"/>
              </a:ext>
            </a:extLst>
          </p:cNvPr>
          <p:cNvSpPr/>
          <p:nvPr userDrawn="1"/>
        </p:nvSpPr>
        <p:spPr>
          <a:xfrm>
            <a:off x="0" y="6"/>
            <a:ext cx="923109" cy="22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03461A-6B47-4E51-B746-8D8C250F1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Sensitive / Proprietary</a:t>
            </a:r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D33B7-5B6F-41E2-99B4-EC10A90D7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5743FA-19ED-4A9D-9D57-C0E8198926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CBAFEE-7326-4ED8-AE21-27C9FCAC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68F6AA6-84FD-E942-B177-04E7C5C983A7}"/>
              </a:ext>
            </a:extLst>
          </p:cNvPr>
          <p:cNvSpPr txBox="1">
            <a:spLocks/>
          </p:cNvSpPr>
          <p:nvPr userDrawn="1"/>
        </p:nvSpPr>
        <p:spPr>
          <a:xfrm>
            <a:off x="533400" y="6529200"/>
            <a:ext cx="4041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219050" rtl="0" eaLnBrk="1" latinLnBrk="0" hangingPunct="1">
              <a:defRPr sz="7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23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50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573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098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620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143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667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191" algn="l" defTabSz="12190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solidFill>
                  <a:schemeClr val="bg1"/>
                </a:solidFill>
                <a:latin typeface="+mn-lt"/>
              </a:rPr>
              <a:t>Parsons Corporation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119A8-46ED-1648-AE37-B93C4E0AF89D}"/>
              </a:ext>
            </a:extLst>
          </p:cNvPr>
          <p:cNvGrpSpPr/>
          <p:nvPr userDrawn="1"/>
        </p:nvGrpSpPr>
        <p:grpSpPr>
          <a:xfrm>
            <a:off x="11665273" y="0"/>
            <a:ext cx="534042" cy="536448"/>
            <a:chOff x="11160524" y="1148487"/>
            <a:chExt cx="534042" cy="5364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C9D6D9-EE11-B644-8B15-D223329B2D34}"/>
                </a:ext>
              </a:extLst>
            </p:cNvPr>
            <p:cNvSpPr/>
            <p:nvPr userDrawn="1"/>
          </p:nvSpPr>
          <p:spPr>
            <a:xfrm>
              <a:off x="11160524" y="1148487"/>
              <a:ext cx="534042" cy="536448"/>
            </a:xfrm>
            <a:prstGeom prst="rect">
              <a:avLst/>
            </a:prstGeom>
            <a:solidFill>
              <a:srgbClr val="08193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6F3DFD-A589-CC41-B5F8-324B8338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7657" y="1265754"/>
              <a:ext cx="265176" cy="314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10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pic>
        <p:nvPicPr>
          <p:cNvPr id="6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3A3DE239-5872-3C03-007B-30C15C596B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3472" y="4811979"/>
            <a:ext cx="1613224" cy="17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340E1F6-BE6C-13A7-EA88-A58A4ADE65E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9788" y="390965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4952" y="898524"/>
            <a:ext cx="8232648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29D7C-E220-400B-93DB-76E3FF912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160614" cy="6858000"/>
            <a:chOff x="0" y="0"/>
            <a:chExt cx="21606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13172"/>
              <a:ext cx="2029968" cy="20299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0" y="1995685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56351" y="206456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22308"/>
              <a:ext cx="2033751" cy="805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0" y="2065206"/>
              <a:ext cx="1014984" cy="192024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  <a:endCxn id="64" idx="6"/>
            </p:cNvCxnSpPr>
            <p:nvPr userDrawn="1"/>
          </p:nvCxnSpPr>
          <p:spPr>
            <a:xfrm>
              <a:off x="0" y="2008397"/>
              <a:ext cx="216061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886294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B5CF9E-DFF1-49F6-9EF8-EDA1F1E293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4952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28A1-5E2B-4E4E-A1F7-2C356780F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B7FC992-8079-42D9-8481-2B5075C195E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26836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7B255ED8-3C11-4BF0-B064-0623B23B0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836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CE356C04-FB22-4541-9D39-D5C0676F66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808720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A0F0565-F3E0-4B3E-A99B-282A62365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0872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B05594D-1926-3F48-F490-D2FB1A04E0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10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D3B8A53-1744-26AA-4899-4DD514F60E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4008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6400800" cy="41148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1569916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</a:extLst>
          </p:cNvPr>
          <p:cNvSpPr/>
          <p:nvPr userDrawn="1"/>
        </p:nvSpPr>
        <p:spPr>
          <a:xfrm rot="13508190">
            <a:off x="141725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1574706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</a:extLst>
          </p:cNvPr>
          <p:cNvSpPr/>
          <p:nvPr userDrawn="1"/>
        </p:nvSpPr>
        <p:spPr>
          <a:xfrm rot="18900000">
            <a:off x="1580257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145529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3019001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</a:extLst>
          </p:cNvPr>
          <p:cNvGrpSpPr/>
          <p:nvPr userDrawn="1"/>
        </p:nvGrpSpPr>
        <p:grpSpPr>
          <a:xfrm>
            <a:off x="1159403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</a:extLst>
          </p:cNvPr>
          <p:cNvSpPr/>
          <p:nvPr userDrawn="1"/>
        </p:nvSpPr>
        <p:spPr>
          <a:xfrm>
            <a:off x="2960473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591DEB5-C98C-4EF8-AA57-B8F45C484FF4}"/>
              </a:ext>
            </a:extLst>
          </p:cNvPr>
          <p:cNvSpPr/>
          <p:nvPr userDrawn="1"/>
        </p:nvSpPr>
        <p:spPr>
          <a:xfrm>
            <a:off x="-7601" y="2930958"/>
            <a:ext cx="1128311" cy="2870805"/>
          </a:xfrm>
          <a:custGeom>
            <a:avLst/>
            <a:gdLst>
              <a:gd name="connsiteX0" fmla="*/ 1128311 w 1128311"/>
              <a:gd name="connsiteY0" fmla="*/ 0 h 2870805"/>
              <a:gd name="connsiteX1" fmla="*/ 1123909 w 1128311"/>
              <a:gd name="connsiteY1" fmla="*/ 2870805 h 2870805"/>
              <a:gd name="connsiteX2" fmla="*/ 0 w 1128311"/>
              <a:gd name="connsiteY2" fmla="*/ 1743443 h 2870805"/>
              <a:gd name="connsiteX3" fmla="*/ 0 w 1128311"/>
              <a:gd name="connsiteY3" fmla="*/ 1124856 h 2870805"/>
              <a:gd name="connsiteX4" fmla="*/ 1128311 w 1128311"/>
              <a:gd name="connsiteY4" fmla="*/ 0 h 287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311" h="2870805">
                <a:moveTo>
                  <a:pt x="1128311" y="0"/>
                </a:moveTo>
                <a:lnTo>
                  <a:pt x="1123909" y="2870805"/>
                </a:lnTo>
                <a:lnTo>
                  <a:pt x="0" y="1743443"/>
                </a:lnTo>
                <a:lnTo>
                  <a:pt x="0" y="1124856"/>
                </a:lnTo>
                <a:lnTo>
                  <a:pt x="11283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6FFCF0CF-3167-4E3E-BD4A-236ACC247EC0}"/>
              </a:ext>
            </a:extLst>
          </p:cNvPr>
          <p:cNvSpPr/>
          <p:nvPr/>
        </p:nvSpPr>
        <p:spPr>
          <a:xfrm rot="13500280">
            <a:off x="126341" y="458327"/>
            <a:ext cx="2024298" cy="2024298"/>
          </a:xfrm>
          <a:custGeom>
            <a:avLst/>
            <a:gdLst>
              <a:gd name="connsiteX0" fmla="*/ 2024298 w 2024298"/>
              <a:gd name="connsiteY0" fmla="*/ 2024298 h 2024298"/>
              <a:gd name="connsiteX1" fmla="*/ 0 w 2024298"/>
              <a:gd name="connsiteY1" fmla="*/ 0 h 2024298"/>
              <a:gd name="connsiteX2" fmla="*/ 40826 w 2024298"/>
              <a:gd name="connsiteY2" fmla="*/ 0 h 2024298"/>
              <a:gd name="connsiteX3" fmla="*/ 2024298 w 2024298"/>
              <a:gd name="connsiteY3" fmla="*/ 1983472 h 2024298"/>
              <a:gd name="connsiteX4" fmla="*/ 2024298 w 2024298"/>
              <a:gd name="connsiteY4" fmla="*/ 2024298 h 202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98" h="2024298">
                <a:moveTo>
                  <a:pt x="2024298" y="2024298"/>
                </a:moveTo>
                <a:lnTo>
                  <a:pt x="0" y="0"/>
                </a:lnTo>
                <a:lnTo>
                  <a:pt x="40826" y="0"/>
                </a:lnTo>
                <a:lnTo>
                  <a:pt x="2024298" y="1983472"/>
                </a:lnTo>
                <a:lnTo>
                  <a:pt x="2024298" y="202429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AB47A61A-6E4C-49A5-A2E8-2410A107CC2A}"/>
              </a:ext>
            </a:extLst>
          </p:cNvPr>
          <p:cNvSpPr/>
          <p:nvPr/>
        </p:nvSpPr>
        <p:spPr>
          <a:xfrm rot="13500280">
            <a:off x="108491" y="501416"/>
            <a:ext cx="1938109" cy="1938109"/>
          </a:xfrm>
          <a:custGeom>
            <a:avLst/>
            <a:gdLst>
              <a:gd name="connsiteX0" fmla="*/ 1938109 w 1938109"/>
              <a:gd name="connsiteY0" fmla="*/ 1938109 h 1938109"/>
              <a:gd name="connsiteX1" fmla="*/ 0 w 1938109"/>
              <a:gd name="connsiteY1" fmla="*/ 0 h 1938109"/>
              <a:gd name="connsiteX2" fmla="*/ 40826 w 1938109"/>
              <a:gd name="connsiteY2" fmla="*/ 0 h 1938109"/>
              <a:gd name="connsiteX3" fmla="*/ 1938109 w 1938109"/>
              <a:gd name="connsiteY3" fmla="*/ 1897283 h 1938109"/>
              <a:gd name="connsiteX4" fmla="*/ 1938109 w 1938109"/>
              <a:gd name="connsiteY4" fmla="*/ 1938109 h 19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09" h="1938109">
                <a:moveTo>
                  <a:pt x="1938109" y="1938109"/>
                </a:moveTo>
                <a:lnTo>
                  <a:pt x="0" y="0"/>
                </a:lnTo>
                <a:lnTo>
                  <a:pt x="40826" y="0"/>
                </a:lnTo>
                <a:lnTo>
                  <a:pt x="1938109" y="1897283"/>
                </a:lnTo>
                <a:lnTo>
                  <a:pt x="1938109" y="193810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C8CDBA7-BF04-4719-8D66-513A71ECCAFF}"/>
              </a:ext>
            </a:extLst>
          </p:cNvPr>
          <p:cNvSpPr/>
          <p:nvPr/>
        </p:nvSpPr>
        <p:spPr>
          <a:xfrm rot="13500280">
            <a:off x="90475" y="544906"/>
            <a:ext cx="1853055" cy="1851921"/>
          </a:xfrm>
          <a:custGeom>
            <a:avLst/>
            <a:gdLst>
              <a:gd name="connsiteX0" fmla="*/ 1851921 w 1853055"/>
              <a:gd name="connsiteY0" fmla="*/ 1851921 h 1851921"/>
              <a:gd name="connsiteX1" fmla="*/ 0 w 1853055"/>
              <a:gd name="connsiteY1" fmla="*/ 0 h 1851921"/>
              <a:gd name="connsiteX2" fmla="*/ 40826 w 1853055"/>
              <a:gd name="connsiteY2" fmla="*/ 0 h 1851921"/>
              <a:gd name="connsiteX3" fmla="*/ 1853055 w 1853055"/>
              <a:gd name="connsiteY3" fmla="*/ 1811094 h 1851921"/>
              <a:gd name="connsiteX4" fmla="*/ 1851920 w 1853055"/>
              <a:gd name="connsiteY4" fmla="*/ 1811094 h 1851921"/>
              <a:gd name="connsiteX5" fmla="*/ 1851921 w 1853055"/>
              <a:gd name="connsiteY5" fmla="*/ 1851921 h 185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055" h="1851921">
                <a:moveTo>
                  <a:pt x="1851921" y="1851921"/>
                </a:moveTo>
                <a:lnTo>
                  <a:pt x="0" y="0"/>
                </a:lnTo>
                <a:lnTo>
                  <a:pt x="40826" y="0"/>
                </a:lnTo>
                <a:lnTo>
                  <a:pt x="1853055" y="1811094"/>
                </a:lnTo>
                <a:lnTo>
                  <a:pt x="1851920" y="1811094"/>
                </a:lnTo>
                <a:lnTo>
                  <a:pt x="1851921" y="185192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79CDC826-71AB-4245-AC5F-8DC9DB2BBCE0}"/>
              </a:ext>
            </a:extLst>
          </p:cNvPr>
          <p:cNvSpPr/>
          <p:nvPr/>
        </p:nvSpPr>
        <p:spPr>
          <a:xfrm rot="13500280">
            <a:off x="72624" y="587994"/>
            <a:ext cx="1766866" cy="1765732"/>
          </a:xfrm>
          <a:custGeom>
            <a:avLst/>
            <a:gdLst>
              <a:gd name="connsiteX0" fmla="*/ 1765732 w 1766866"/>
              <a:gd name="connsiteY0" fmla="*/ 1765732 h 1765732"/>
              <a:gd name="connsiteX1" fmla="*/ 0 w 1766866"/>
              <a:gd name="connsiteY1" fmla="*/ 0 h 1765732"/>
              <a:gd name="connsiteX2" fmla="*/ 40826 w 1766866"/>
              <a:gd name="connsiteY2" fmla="*/ 0 h 1765732"/>
              <a:gd name="connsiteX3" fmla="*/ 1766866 w 1766866"/>
              <a:gd name="connsiteY3" fmla="*/ 1724906 h 1765732"/>
              <a:gd name="connsiteX4" fmla="*/ 1765731 w 1766866"/>
              <a:gd name="connsiteY4" fmla="*/ 1724906 h 1765732"/>
              <a:gd name="connsiteX5" fmla="*/ 1765732 w 1766866"/>
              <a:gd name="connsiteY5" fmla="*/ 1765732 h 176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866" h="1765732">
                <a:moveTo>
                  <a:pt x="1765732" y="1765732"/>
                </a:moveTo>
                <a:lnTo>
                  <a:pt x="0" y="0"/>
                </a:lnTo>
                <a:lnTo>
                  <a:pt x="40826" y="0"/>
                </a:lnTo>
                <a:lnTo>
                  <a:pt x="1766866" y="1724906"/>
                </a:lnTo>
                <a:lnTo>
                  <a:pt x="1765731" y="1724906"/>
                </a:lnTo>
                <a:lnTo>
                  <a:pt x="1765732" y="1765732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DE1670F-43B8-4EA8-878C-AC3FF1921E21}"/>
              </a:ext>
            </a:extLst>
          </p:cNvPr>
          <p:cNvSpPr/>
          <p:nvPr/>
        </p:nvSpPr>
        <p:spPr>
          <a:xfrm rot="13500280">
            <a:off x="55175" y="630117"/>
            <a:ext cx="1680678" cy="1680677"/>
          </a:xfrm>
          <a:custGeom>
            <a:avLst/>
            <a:gdLst>
              <a:gd name="connsiteX0" fmla="*/ 1680678 w 1680678"/>
              <a:gd name="connsiteY0" fmla="*/ 1680677 h 1680677"/>
              <a:gd name="connsiteX1" fmla="*/ 0 w 1680678"/>
              <a:gd name="connsiteY1" fmla="*/ 0 h 1680677"/>
              <a:gd name="connsiteX2" fmla="*/ 40826 w 1680678"/>
              <a:gd name="connsiteY2" fmla="*/ 0 h 1680677"/>
              <a:gd name="connsiteX3" fmla="*/ 1680678 w 1680678"/>
              <a:gd name="connsiteY3" fmla="*/ 1639851 h 1680677"/>
              <a:gd name="connsiteX4" fmla="*/ 1680678 w 1680678"/>
              <a:gd name="connsiteY4" fmla="*/ 1680677 h 16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78" h="1680677">
                <a:moveTo>
                  <a:pt x="1680678" y="1680677"/>
                </a:moveTo>
                <a:lnTo>
                  <a:pt x="0" y="0"/>
                </a:lnTo>
                <a:lnTo>
                  <a:pt x="40826" y="0"/>
                </a:lnTo>
                <a:lnTo>
                  <a:pt x="1680678" y="1639851"/>
                </a:lnTo>
                <a:lnTo>
                  <a:pt x="1680678" y="168067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AE780ED-EF51-4AD7-A73F-01E563D0E8BC}"/>
              </a:ext>
            </a:extLst>
          </p:cNvPr>
          <p:cNvSpPr/>
          <p:nvPr/>
        </p:nvSpPr>
        <p:spPr>
          <a:xfrm rot="13500280">
            <a:off x="37325" y="673206"/>
            <a:ext cx="1594489" cy="1594489"/>
          </a:xfrm>
          <a:custGeom>
            <a:avLst/>
            <a:gdLst>
              <a:gd name="connsiteX0" fmla="*/ 1594489 w 1594489"/>
              <a:gd name="connsiteY0" fmla="*/ 1594489 h 1594489"/>
              <a:gd name="connsiteX1" fmla="*/ 0 w 1594489"/>
              <a:gd name="connsiteY1" fmla="*/ 0 h 1594489"/>
              <a:gd name="connsiteX2" fmla="*/ 40826 w 1594489"/>
              <a:gd name="connsiteY2" fmla="*/ 0 h 1594489"/>
              <a:gd name="connsiteX3" fmla="*/ 1594489 w 1594489"/>
              <a:gd name="connsiteY3" fmla="*/ 1553663 h 1594489"/>
              <a:gd name="connsiteX4" fmla="*/ 1594489 w 1594489"/>
              <a:gd name="connsiteY4" fmla="*/ 1594489 h 159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489" h="1594489">
                <a:moveTo>
                  <a:pt x="1594489" y="1594489"/>
                </a:moveTo>
                <a:lnTo>
                  <a:pt x="0" y="0"/>
                </a:lnTo>
                <a:lnTo>
                  <a:pt x="40826" y="0"/>
                </a:lnTo>
                <a:lnTo>
                  <a:pt x="1594489" y="1553663"/>
                </a:lnTo>
                <a:lnTo>
                  <a:pt x="1594489" y="159448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E269AE3-65CE-4B86-B8B1-413783695039}"/>
              </a:ext>
            </a:extLst>
          </p:cNvPr>
          <p:cNvSpPr/>
          <p:nvPr/>
        </p:nvSpPr>
        <p:spPr>
          <a:xfrm rot="13500280">
            <a:off x="19309" y="716696"/>
            <a:ext cx="1509435" cy="1508300"/>
          </a:xfrm>
          <a:custGeom>
            <a:avLst/>
            <a:gdLst>
              <a:gd name="connsiteX0" fmla="*/ 1508301 w 1509435"/>
              <a:gd name="connsiteY0" fmla="*/ 1508300 h 1508300"/>
              <a:gd name="connsiteX1" fmla="*/ 0 w 1509435"/>
              <a:gd name="connsiteY1" fmla="*/ 0 h 1508300"/>
              <a:gd name="connsiteX2" fmla="*/ 40826 w 1509435"/>
              <a:gd name="connsiteY2" fmla="*/ 0 h 1508300"/>
              <a:gd name="connsiteX3" fmla="*/ 1509435 w 1509435"/>
              <a:gd name="connsiteY3" fmla="*/ 1467474 h 1508300"/>
              <a:gd name="connsiteX4" fmla="*/ 1508301 w 1509435"/>
              <a:gd name="connsiteY4" fmla="*/ 1467474 h 1508300"/>
              <a:gd name="connsiteX5" fmla="*/ 1508301 w 1509435"/>
              <a:gd name="connsiteY5" fmla="*/ 1508300 h 15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435" h="1508300">
                <a:moveTo>
                  <a:pt x="1508301" y="1508300"/>
                </a:moveTo>
                <a:lnTo>
                  <a:pt x="0" y="0"/>
                </a:lnTo>
                <a:lnTo>
                  <a:pt x="40826" y="0"/>
                </a:lnTo>
                <a:lnTo>
                  <a:pt x="1509435" y="1467474"/>
                </a:lnTo>
                <a:lnTo>
                  <a:pt x="1508301" y="1467474"/>
                </a:lnTo>
                <a:lnTo>
                  <a:pt x="1508301" y="150830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C35E0649-74BB-4271-BE7D-1F2ED094753E}"/>
              </a:ext>
            </a:extLst>
          </p:cNvPr>
          <p:cNvSpPr/>
          <p:nvPr/>
        </p:nvSpPr>
        <p:spPr>
          <a:xfrm rot="13500280">
            <a:off x="1859" y="758817"/>
            <a:ext cx="1423246" cy="1423247"/>
          </a:xfrm>
          <a:custGeom>
            <a:avLst/>
            <a:gdLst>
              <a:gd name="connsiteX0" fmla="*/ 1423246 w 1423246"/>
              <a:gd name="connsiteY0" fmla="*/ 1423247 h 1423247"/>
              <a:gd name="connsiteX1" fmla="*/ 0 w 1423246"/>
              <a:gd name="connsiteY1" fmla="*/ 0 h 1423247"/>
              <a:gd name="connsiteX2" fmla="*/ 40825 w 1423246"/>
              <a:gd name="connsiteY2" fmla="*/ 0 h 1423247"/>
              <a:gd name="connsiteX3" fmla="*/ 1423246 w 1423246"/>
              <a:gd name="connsiteY3" fmla="*/ 1382420 h 1423247"/>
              <a:gd name="connsiteX4" fmla="*/ 1423246 w 1423246"/>
              <a:gd name="connsiteY4" fmla="*/ 1423247 h 14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246" h="1423247">
                <a:moveTo>
                  <a:pt x="1423246" y="1423247"/>
                </a:moveTo>
                <a:lnTo>
                  <a:pt x="0" y="0"/>
                </a:lnTo>
                <a:lnTo>
                  <a:pt x="40825" y="0"/>
                </a:lnTo>
                <a:lnTo>
                  <a:pt x="1423246" y="1382420"/>
                </a:lnTo>
                <a:lnTo>
                  <a:pt x="1423246" y="142324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C2D71F3-0A7A-4745-A34F-CE00E95F927C}"/>
              </a:ext>
            </a:extLst>
          </p:cNvPr>
          <p:cNvSpPr/>
          <p:nvPr/>
        </p:nvSpPr>
        <p:spPr>
          <a:xfrm rot="13500280">
            <a:off x="-15991" y="801908"/>
            <a:ext cx="1337057" cy="1337057"/>
          </a:xfrm>
          <a:custGeom>
            <a:avLst/>
            <a:gdLst>
              <a:gd name="connsiteX0" fmla="*/ 1337057 w 1337057"/>
              <a:gd name="connsiteY0" fmla="*/ 1337057 h 1337057"/>
              <a:gd name="connsiteX1" fmla="*/ 0 w 1337057"/>
              <a:gd name="connsiteY1" fmla="*/ 0 h 1337057"/>
              <a:gd name="connsiteX2" fmla="*/ 40826 w 1337057"/>
              <a:gd name="connsiteY2" fmla="*/ 0 h 1337057"/>
              <a:gd name="connsiteX3" fmla="*/ 1337057 w 1337057"/>
              <a:gd name="connsiteY3" fmla="*/ 1296231 h 1337057"/>
              <a:gd name="connsiteX4" fmla="*/ 1337057 w 1337057"/>
              <a:gd name="connsiteY4" fmla="*/ 1337057 h 133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057" h="1337057">
                <a:moveTo>
                  <a:pt x="1337057" y="1337057"/>
                </a:moveTo>
                <a:lnTo>
                  <a:pt x="0" y="0"/>
                </a:lnTo>
                <a:lnTo>
                  <a:pt x="40826" y="0"/>
                </a:lnTo>
                <a:lnTo>
                  <a:pt x="1337057" y="1296231"/>
                </a:lnTo>
                <a:lnTo>
                  <a:pt x="1337057" y="133705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1BF2AB6-6873-4ED8-98DB-4A9398AF7324}"/>
              </a:ext>
            </a:extLst>
          </p:cNvPr>
          <p:cNvSpPr/>
          <p:nvPr/>
        </p:nvSpPr>
        <p:spPr>
          <a:xfrm rot="13500280">
            <a:off x="-33841" y="844997"/>
            <a:ext cx="1250869" cy="1250869"/>
          </a:xfrm>
          <a:custGeom>
            <a:avLst/>
            <a:gdLst>
              <a:gd name="connsiteX0" fmla="*/ 1250869 w 1250869"/>
              <a:gd name="connsiteY0" fmla="*/ 1250869 h 1250869"/>
              <a:gd name="connsiteX1" fmla="*/ 0 w 1250869"/>
              <a:gd name="connsiteY1" fmla="*/ 0 h 1250869"/>
              <a:gd name="connsiteX2" fmla="*/ 40825 w 1250869"/>
              <a:gd name="connsiteY2" fmla="*/ 0 h 1250869"/>
              <a:gd name="connsiteX3" fmla="*/ 1250869 w 1250869"/>
              <a:gd name="connsiteY3" fmla="*/ 1210042 h 1250869"/>
              <a:gd name="connsiteX4" fmla="*/ 1250869 w 1250869"/>
              <a:gd name="connsiteY4" fmla="*/ 1250869 h 125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69" h="1250869">
                <a:moveTo>
                  <a:pt x="1250869" y="1250869"/>
                </a:moveTo>
                <a:lnTo>
                  <a:pt x="0" y="0"/>
                </a:lnTo>
                <a:lnTo>
                  <a:pt x="40825" y="0"/>
                </a:lnTo>
                <a:lnTo>
                  <a:pt x="1250869" y="1210042"/>
                </a:lnTo>
                <a:lnTo>
                  <a:pt x="1250869" y="125086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BEE1DC-3180-496F-B9F2-0541143A9C65}"/>
              </a:ext>
            </a:extLst>
          </p:cNvPr>
          <p:cNvSpPr/>
          <p:nvPr/>
        </p:nvSpPr>
        <p:spPr>
          <a:xfrm rot="13500280">
            <a:off x="-51857" y="888486"/>
            <a:ext cx="1165814" cy="1164680"/>
          </a:xfrm>
          <a:custGeom>
            <a:avLst/>
            <a:gdLst>
              <a:gd name="connsiteX0" fmla="*/ 1164680 w 1165814"/>
              <a:gd name="connsiteY0" fmla="*/ 1164680 h 1164680"/>
              <a:gd name="connsiteX1" fmla="*/ 0 w 1165814"/>
              <a:gd name="connsiteY1" fmla="*/ 1 h 1164680"/>
              <a:gd name="connsiteX2" fmla="*/ 40825 w 1165814"/>
              <a:gd name="connsiteY2" fmla="*/ 0 h 1164680"/>
              <a:gd name="connsiteX3" fmla="*/ 1165814 w 1165814"/>
              <a:gd name="connsiteY3" fmla="*/ 1123854 h 1164680"/>
              <a:gd name="connsiteX4" fmla="*/ 1164680 w 1165814"/>
              <a:gd name="connsiteY4" fmla="*/ 1123854 h 1164680"/>
              <a:gd name="connsiteX5" fmla="*/ 1164680 w 1165814"/>
              <a:gd name="connsiteY5" fmla="*/ 1164680 h 116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814" h="1164680">
                <a:moveTo>
                  <a:pt x="1164680" y="1164680"/>
                </a:moveTo>
                <a:lnTo>
                  <a:pt x="0" y="1"/>
                </a:lnTo>
                <a:lnTo>
                  <a:pt x="40825" y="0"/>
                </a:lnTo>
                <a:lnTo>
                  <a:pt x="1165814" y="1123854"/>
                </a:lnTo>
                <a:lnTo>
                  <a:pt x="1164680" y="1123854"/>
                </a:lnTo>
                <a:lnTo>
                  <a:pt x="1164680" y="116468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39D863D-C379-4E72-B276-53F62D7E2B98}"/>
              </a:ext>
            </a:extLst>
          </p:cNvPr>
          <p:cNvSpPr/>
          <p:nvPr/>
        </p:nvSpPr>
        <p:spPr>
          <a:xfrm rot="13500280">
            <a:off x="-69307" y="930608"/>
            <a:ext cx="1079626" cy="1079626"/>
          </a:xfrm>
          <a:custGeom>
            <a:avLst/>
            <a:gdLst>
              <a:gd name="connsiteX0" fmla="*/ 1079626 w 1079626"/>
              <a:gd name="connsiteY0" fmla="*/ 1079626 h 1079626"/>
              <a:gd name="connsiteX1" fmla="*/ 0 w 1079626"/>
              <a:gd name="connsiteY1" fmla="*/ 1 h 1079626"/>
              <a:gd name="connsiteX2" fmla="*/ 40826 w 1079626"/>
              <a:gd name="connsiteY2" fmla="*/ 0 h 1079626"/>
              <a:gd name="connsiteX3" fmla="*/ 1079626 w 1079626"/>
              <a:gd name="connsiteY3" fmla="*/ 1038800 h 1079626"/>
              <a:gd name="connsiteX4" fmla="*/ 1079626 w 1079626"/>
              <a:gd name="connsiteY4" fmla="*/ 1079626 h 10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626" h="1079626">
                <a:moveTo>
                  <a:pt x="1079626" y="1079626"/>
                </a:moveTo>
                <a:lnTo>
                  <a:pt x="0" y="1"/>
                </a:lnTo>
                <a:lnTo>
                  <a:pt x="40826" y="0"/>
                </a:lnTo>
                <a:lnTo>
                  <a:pt x="1079626" y="1038800"/>
                </a:lnTo>
                <a:lnTo>
                  <a:pt x="1079626" y="1079626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079BA6D-6450-46A6-9874-663ABFE497CE}"/>
              </a:ext>
            </a:extLst>
          </p:cNvPr>
          <p:cNvSpPr/>
          <p:nvPr/>
        </p:nvSpPr>
        <p:spPr>
          <a:xfrm rot="13500280">
            <a:off x="-87157" y="973697"/>
            <a:ext cx="993437" cy="993438"/>
          </a:xfrm>
          <a:custGeom>
            <a:avLst/>
            <a:gdLst>
              <a:gd name="connsiteX0" fmla="*/ 993437 w 993437"/>
              <a:gd name="connsiteY0" fmla="*/ 993438 h 993438"/>
              <a:gd name="connsiteX1" fmla="*/ 0 w 993437"/>
              <a:gd name="connsiteY1" fmla="*/ 0 h 993438"/>
              <a:gd name="connsiteX2" fmla="*/ 40825 w 993437"/>
              <a:gd name="connsiteY2" fmla="*/ 1 h 993438"/>
              <a:gd name="connsiteX3" fmla="*/ 993437 w 993437"/>
              <a:gd name="connsiteY3" fmla="*/ 952612 h 993438"/>
              <a:gd name="connsiteX4" fmla="*/ 993437 w 993437"/>
              <a:gd name="connsiteY4" fmla="*/ 993438 h 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37" h="993438">
                <a:moveTo>
                  <a:pt x="993437" y="993438"/>
                </a:moveTo>
                <a:lnTo>
                  <a:pt x="0" y="0"/>
                </a:lnTo>
                <a:lnTo>
                  <a:pt x="40825" y="1"/>
                </a:lnTo>
                <a:lnTo>
                  <a:pt x="993437" y="952612"/>
                </a:lnTo>
                <a:lnTo>
                  <a:pt x="993437" y="99343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4CFFBA8-B565-42FA-9C0D-4FC6525B06C1}"/>
              </a:ext>
            </a:extLst>
          </p:cNvPr>
          <p:cNvSpPr/>
          <p:nvPr/>
        </p:nvSpPr>
        <p:spPr>
          <a:xfrm rot="13500280">
            <a:off x="-105173" y="1017188"/>
            <a:ext cx="908383" cy="907248"/>
          </a:xfrm>
          <a:custGeom>
            <a:avLst/>
            <a:gdLst>
              <a:gd name="connsiteX0" fmla="*/ 907249 w 908383"/>
              <a:gd name="connsiteY0" fmla="*/ 907248 h 907248"/>
              <a:gd name="connsiteX1" fmla="*/ 0 w 908383"/>
              <a:gd name="connsiteY1" fmla="*/ 0 h 907248"/>
              <a:gd name="connsiteX2" fmla="*/ 40827 w 908383"/>
              <a:gd name="connsiteY2" fmla="*/ 0 h 907248"/>
              <a:gd name="connsiteX3" fmla="*/ 908383 w 908383"/>
              <a:gd name="connsiteY3" fmla="*/ 866422 h 907248"/>
              <a:gd name="connsiteX4" fmla="*/ 907249 w 908383"/>
              <a:gd name="connsiteY4" fmla="*/ 866422 h 907248"/>
              <a:gd name="connsiteX5" fmla="*/ 907249 w 908383"/>
              <a:gd name="connsiteY5" fmla="*/ 907248 h 90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383" h="907248">
                <a:moveTo>
                  <a:pt x="907249" y="907248"/>
                </a:moveTo>
                <a:lnTo>
                  <a:pt x="0" y="0"/>
                </a:lnTo>
                <a:lnTo>
                  <a:pt x="40827" y="0"/>
                </a:lnTo>
                <a:lnTo>
                  <a:pt x="908383" y="866422"/>
                </a:lnTo>
                <a:lnTo>
                  <a:pt x="907249" y="866422"/>
                </a:lnTo>
                <a:lnTo>
                  <a:pt x="907249" y="90724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8016DB4-3354-4E78-B07E-1D722297B864}"/>
              </a:ext>
            </a:extLst>
          </p:cNvPr>
          <p:cNvSpPr/>
          <p:nvPr/>
        </p:nvSpPr>
        <p:spPr>
          <a:xfrm rot="13500280">
            <a:off x="-123024" y="1060277"/>
            <a:ext cx="822195" cy="821061"/>
          </a:xfrm>
          <a:custGeom>
            <a:avLst/>
            <a:gdLst>
              <a:gd name="connsiteX0" fmla="*/ 821060 w 822195"/>
              <a:gd name="connsiteY0" fmla="*/ 821061 h 821061"/>
              <a:gd name="connsiteX1" fmla="*/ 0 w 822195"/>
              <a:gd name="connsiteY1" fmla="*/ 0 h 821061"/>
              <a:gd name="connsiteX2" fmla="*/ 40826 w 822195"/>
              <a:gd name="connsiteY2" fmla="*/ 1 h 821061"/>
              <a:gd name="connsiteX3" fmla="*/ 822195 w 822195"/>
              <a:gd name="connsiteY3" fmla="*/ 780235 h 821061"/>
              <a:gd name="connsiteX4" fmla="*/ 821060 w 822195"/>
              <a:gd name="connsiteY4" fmla="*/ 780235 h 821061"/>
              <a:gd name="connsiteX5" fmla="*/ 821060 w 822195"/>
              <a:gd name="connsiteY5" fmla="*/ 821061 h 8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95" h="821061">
                <a:moveTo>
                  <a:pt x="821060" y="821061"/>
                </a:moveTo>
                <a:lnTo>
                  <a:pt x="0" y="0"/>
                </a:lnTo>
                <a:lnTo>
                  <a:pt x="40826" y="1"/>
                </a:lnTo>
                <a:lnTo>
                  <a:pt x="822195" y="780235"/>
                </a:lnTo>
                <a:lnTo>
                  <a:pt x="821060" y="780235"/>
                </a:lnTo>
                <a:lnTo>
                  <a:pt x="821060" y="82106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B1EA35-0D05-4F13-871D-0CAB5CECD44A}"/>
              </a:ext>
            </a:extLst>
          </p:cNvPr>
          <p:cNvSpPr/>
          <p:nvPr/>
        </p:nvSpPr>
        <p:spPr>
          <a:xfrm rot="13500280">
            <a:off x="-140475" y="1102398"/>
            <a:ext cx="736006" cy="736005"/>
          </a:xfrm>
          <a:custGeom>
            <a:avLst/>
            <a:gdLst>
              <a:gd name="connsiteX0" fmla="*/ 736005 w 736006"/>
              <a:gd name="connsiteY0" fmla="*/ 736005 h 736005"/>
              <a:gd name="connsiteX1" fmla="*/ 0 w 736006"/>
              <a:gd name="connsiteY1" fmla="*/ 0 h 736005"/>
              <a:gd name="connsiteX2" fmla="*/ 40826 w 736006"/>
              <a:gd name="connsiteY2" fmla="*/ 0 h 736005"/>
              <a:gd name="connsiteX3" fmla="*/ 736006 w 736006"/>
              <a:gd name="connsiteY3" fmla="*/ 695179 h 736005"/>
              <a:gd name="connsiteX4" fmla="*/ 736005 w 736006"/>
              <a:gd name="connsiteY4" fmla="*/ 736005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006" h="736005">
                <a:moveTo>
                  <a:pt x="736005" y="736005"/>
                </a:moveTo>
                <a:lnTo>
                  <a:pt x="0" y="0"/>
                </a:lnTo>
                <a:lnTo>
                  <a:pt x="40826" y="0"/>
                </a:lnTo>
                <a:lnTo>
                  <a:pt x="736006" y="695179"/>
                </a:lnTo>
                <a:lnTo>
                  <a:pt x="736005" y="736005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7F84AF5-3C7F-4D42-92A9-CCA3CDB8EB55}"/>
              </a:ext>
            </a:extLst>
          </p:cNvPr>
          <p:cNvSpPr/>
          <p:nvPr/>
        </p:nvSpPr>
        <p:spPr>
          <a:xfrm rot="13500280">
            <a:off x="-158323" y="1145488"/>
            <a:ext cx="649817" cy="649817"/>
          </a:xfrm>
          <a:custGeom>
            <a:avLst/>
            <a:gdLst>
              <a:gd name="connsiteX0" fmla="*/ 649817 w 649817"/>
              <a:gd name="connsiteY0" fmla="*/ 649817 h 649817"/>
              <a:gd name="connsiteX1" fmla="*/ 0 w 649817"/>
              <a:gd name="connsiteY1" fmla="*/ 0 h 649817"/>
              <a:gd name="connsiteX2" fmla="*/ 40826 w 649817"/>
              <a:gd name="connsiteY2" fmla="*/ 0 h 649817"/>
              <a:gd name="connsiteX3" fmla="*/ 649817 w 649817"/>
              <a:gd name="connsiteY3" fmla="*/ 608990 h 649817"/>
              <a:gd name="connsiteX4" fmla="*/ 649817 w 649817"/>
              <a:gd name="connsiteY4" fmla="*/ 649817 h 64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817" h="649817">
                <a:moveTo>
                  <a:pt x="649817" y="649817"/>
                </a:moveTo>
                <a:lnTo>
                  <a:pt x="0" y="0"/>
                </a:lnTo>
                <a:lnTo>
                  <a:pt x="40826" y="0"/>
                </a:lnTo>
                <a:lnTo>
                  <a:pt x="649817" y="608990"/>
                </a:lnTo>
                <a:lnTo>
                  <a:pt x="649817" y="64981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A8E90CE-90F4-42ED-AAAF-0F139BE4E3D5}"/>
              </a:ext>
            </a:extLst>
          </p:cNvPr>
          <p:cNvSpPr/>
          <p:nvPr/>
        </p:nvSpPr>
        <p:spPr>
          <a:xfrm rot="13500280">
            <a:off x="-176338" y="1188978"/>
            <a:ext cx="564761" cy="563628"/>
          </a:xfrm>
          <a:custGeom>
            <a:avLst/>
            <a:gdLst>
              <a:gd name="connsiteX0" fmla="*/ 563628 w 564761"/>
              <a:gd name="connsiteY0" fmla="*/ 563628 h 563628"/>
              <a:gd name="connsiteX1" fmla="*/ 0 w 564761"/>
              <a:gd name="connsiteY1" fmla="*/ 0 h 563628"/>
              <a:gd name="connsiteX2" fmla="*/ 40826 w 564761"/>
              <a:gd name="connsiteY2" fmla="*/ 0 h 563628"/>
              <a:gd name="connsiteX3" fmla="*/ 564761 w 564761"/>
              <a:gd name="connsiteY3" fmla="*/ 522802 h 563628"/>
              <a:gd name="connsiteX4" fmla="*/ 563629 w 564761"/>
              <a:gd name="connsiteY4" fmla="*/ 522802 h 563628"/>
              <a:gd name="connsiteX5" fmla="*/ 563628 w 564761"/>
              <a:gd name="connsiteY5" fmla="*/ 563628 h 5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761" h="563628">
                <a:moveTo>
                  <a:pt x="563628" y="563628"/>
                </a:moveTo>
                <a:lnTo>
                  <a:pt x="0" y="0"/>
                </a:lnTo>
                <a:lnTo>
                  <a:pt x="40826" y="0"/>
                </a:lnTo>
                <a:lnTo>
                  <a:pt x="564761" y="522802"/>
                </a:lnTo>
                <a:lnTo>
                  <a:pt x="563629" y="522802"/>
                </a:lnTo>
                <a:lnTo>
                  <a:pt x="563628" y="56362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C1C105E-FE0D-4A36-AE5B-BBA110F6EE53}"/>
              </a:ext>
            </a:extLst>
          </p:cNvPr>
          <p:cNvSpPr/>
          <p:nvPr userDrawn="1"/>
        </p:nvSpPr>
        <p:spPr>
          <a:xfrm rot="13500280">
            <a:off x="-194190" y="1232066"/>
            <a:ext cx="478574" cy="477440"/>
          </a:xfrm>
          <a:custGeom>
            <a:avLst/>
            <a:gdLst>
              <a:gd name="connsiteX0" fmla="*/ 478574 w 478574"/>
              <a:gd name="connsiteY0" fmla="*/ 477440 h 477440"/>
              <a:gd name="connsiteX1" fmla="*/ 0 w 478574"/>
              <a:gd name="connsiteY1" fmla="*/ 0 h 477440"/>
              <a:gd name="connsiteX2" fmla="*/ 40826 w 478574"/>
              <a:gd name="connsiteY2" fmla="*/ 0 h 477440"/>
              <a:gd name="connsiteX3" fmla="*/ 478573 w 478574"/>
              <a:gd name="connsiteY3" fmla="*/ 437747 h 477440"/>
              <a:gd name="connsiteX4" fmla="*/ 478574 w 478574"/>
              <a:gd name="connsiteY4" fmla="*/ 477440 h 4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74" h="477440">
                <a:moveTo>
                  <a:pt x="478574" y="477440"/>
                </a:moveTo>
                <a:lnTo>
                  <a:pt x="0" y="0"/>
                </a:lnTo>
                <a:lnTo>
                  <a:pt x="40826" y="0"/>
                </a:lnTo>
                <a:lnTo>
                  <a:pt x="478573" y="437747"/>
                </a:lnTo>
                <a:lnTo>
                  <a:pt x="478574" y="47744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</a:extLst>
          </p:cNvPr>
          <p:cNvSpPr/>
          <p:nvPr userDrawn="1"/>
        </p:nvSpPr>
        <p:spPr>
          <a:xfrm>
            <a:off x="2202360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D282910-ECE9-4B26-9656-AD1D41D44AC8}"/>
              </a:ext>
            </a:extLst>
          </p:cNvPr>
          <p:cNvSpPr/>
          <p:nvPr userDrawn="1"/>
        </p:nvSpPr>
        <p:spPr>
          <a:xfrm>
            <a:off x="1089323" y="5806086"/>
            <a:ext cx="30139" cy="1051915"/>
          </a:xfrm>
          <a:custGeom>
            <a:avLst/>
            <a:gdLst>
              <a:gd name="connsiteX0" fmla="*/ 28833 w 30139"/>
              <a:gd name="connsiteY0" fmla="*/ 0 h 1051915"/>
              <a:gd name="connsiteX1" fmla="*/ 30139 w 30139"/>
              <a:gd name="connsiteY1" fmla="*/ 1051915 h 1051915"/>
              <a:gd name="connsiteX2" fmla="*/ 1271 w 30139"/>
              <a:gd name="connsiteY2" fmla="*/ 1051915 h 1051915"/>
              <a:gd name="connsiteX3" fmla="*/ 0 w 30139"/>
              <a:gd name="connsiteY3" fmla="*/ 28904 h 1051915"/>
              <a:gd name="connsiteX4" fmla="*/ 28833 w 30139"/>
              <a:gd name="connsiteY4" fmla="*/ 0 h 105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9" h="1051915">
                <a:moveTo>
                  <a:pt x="28833" y="0"/>
                </a:moveTo>
                <a:lnTo>
                  <a:pt x="30139" y="1051915"/>
                </a:lnTo>
                <a:lnTo>
                  <a:pt x="1271" y="1051915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7C7A453C-4565-4652-9781-F1488009734C}"/>
              </a:ext>
            </a:extLst>
          </p:cNvPr>
          <p:cNvSpPr/>
          <p:nvPr userDrawn="1"/>
        </p:nvSpPr>
        <p:spPr>
          <a:xfrm>
            <a:off x="1028453" y="5867106"/>
            <a:ext cx="30064" cy="990894"/>
          </a:xfrm>
          <a:custGeom>
            <a:avLst/>
            <a:gdLst>
              <a:gd name="connsiteX0" fmla="*/ 28833 w 30064"/>
              <a:gd name="connsiteY0" fmla="*/ 0 h 990894"/>
              <a:gd name="connsiteX1" fmla="*/ 30064 w 30064"/>
              <a:gd name="connsiteY1" fmla="*/ 990894 h 990894"/>
              <a:gd name="connsiteX2" fmla="*/ 1195 w 30064"/>
              <a:gd name="connsiteY2" fmla="*/ 990894 h 990894"/>
              <a:gd name="connsiteX3" fmla="*/ 0 w 30064"/>
              <a:gd name="connsiteY3" fmla="*/ 28904 h 990894"/>
              <a:gd name="connsiteX4" fmla="*/ 28833 w 30064"/>
              <a:gd name="connsiteY4" fmla="*/ 0 h 9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4" h="990894">
                <a:moveTo>
                  <a:pt x="28833" y="0"/>
                </a:moveTo>
                <a:lnTo>
                  <a:pt x="30064" y="990894"/>
                </a:lnTo>
                <a:lnTo>
                  <a:pt x="1195" y="990894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DE479407-B0BB-45F1-A93D-05ED5B41F316}"/>
              </a:ext>
            </a:extLst>
          </p:cNvPr>
          <p:cNvSpPr/>
          <p:nvPr userDrawn="1"/>
        </p:nvSpPr>
        <p:spPr>
          <a:xfrm>
            <a:off x="967584" y="5928926"/>
            <a:ext cx="30790" cy="929074"/>
          </a:xfrm>
          <a:custGeom>
            <a:avLst/>
            <a:gdLst>
              <a:gd name="connsiteX0" fmla="*/ 29636 w 30790"/>
              <a:gd name="connsiteY0" fmla="*/ 0 h 929074"/>
              <a:gd name="connsiteX1" fmla="*/ 30790 w 30790"/>
              <a:gd name="connsiteY1" fmla="*/ 929074 h 929074"/>
              <a:gd name="connsiteX2" fmla="*/ 1401 w 30790"/>
              <a:gd name="connsiteY2" fmla="*/ 929074 h 929074"/>
              <a:gd name="connsiteX3" fmla="*/ 0 w 30790"/>
              <a:gd name="connsiteY3" fmla="*/ 28104 h 929074"/>
              <a:gd name="connsiteX4" fmla="*/ 803 w 30790"/>
              <a:gd name="connsiteY4" fmla="*/ 28905 h 929074"/>
              <a:gd name="connsiteX5" fmla="*/ 29636 w 30790"/>
              <a:gd name="connsiteY5" fmla="*/ 0 h 92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0" h="929074">
                <a:moveTo>
                  <a:pt x="29636" y="0"/>
                </a:moveTo>
                <a:lnTo>
                  <a:pt x="30790" y="929074"/>
                </a:lnTo>
                <a:lnTo>
                  <a:pt x="1401" y="929074"/>
                </a:lnTo>
                <a:lnTo>
                  <a:pt x="0" y="28104"/>
                </a:lnTo>
                <a:lnTo>
                  <a:pt x="803" y="28905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0271515D-B4B7-4502-B24F-DC5480444ED0}"/>
              </a:ext>
            </a:extLst>
          </p:cNvPr>
          <p:cNvSpPr/>
          <p:nvPr userDrawn="1"/>
        </p:nvSpPr>
        <p:spPr>
          <a:xfrm>
            <a:off x="906717" y="5989948"/>
            <a:ext cx="30713" cy="868053"/>
          </a:xfrm>
          <a:custGeom>
            <a:avLst/>
            <a:gdLst>
              <a:gd name="connsiteX0" fmla="*/ 29635 w 30713"/>
              <a:gd name="connsiteY0" fmla="*/ 0 h 868053"/>
              <a:gd name="connsiteX1" fmla="*/ 30713 w 30713"/>
              <a:gd name="connsiteY1" fmla="*/ 868053 h 868053"/>
              <a:gd name="connsiteX2" fmla="*/ 1319 w 30713"/>
              <a:gd name="connsiteY2" fmla="*/ 868053 h 868053"/>
              <a:gd name="connsiteX3" fmla="*/ 0 w 30713"/>
              <a:gd name="connsiteY3" fmla="*/ 28103 h 868053"/>
              <a:gd name="connsiteX4" fmla="*/ 802 w 30713"/>
              <a:gd name="connsiteY4" fmla="*/ 28904 h 868053"/>
              <a:gd name="connsiteX5" fmla="*/ 29635 w 30713"/>
              <a:gd name="connsiteY5" fmla="*/ 0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13" h="868053">
                <a:moveTo>
                  <a:pt x="29635" y="0"/>
                </a:moveTo>
                <a:lnTo>
                  <a:pt x="30713" y="868053"/>
                </a:lnTo>
                <a:lnTo>
                  <a:pt x="1319" y="868053"/>
                </a:lnTo>
                <a:lnTo>
                  <a:pt x="0" y="28103"/>
                </a:lnTo>
                <a:lnTo>
                  <a:pt x="802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B364732-EC14-4416-964A-13F3D77CDBBD}"/>
              </a:ext>
            </a:extLst>
          </p:cNvPr>
          <p:cNvSpPr/>
          <p:nvPr userDrawn="1"/>
        </p:nvSpPr>
        <p:spPr>
          <a:xfrm>
            <a:off x="846647" y="6049364"/>
            <a:ext cx="29838" cy="808636"/>
          </a:xfrm>
          <a:custGeom>
            <a:avLst/>
            <a:gdLst>
              <a:gd name="connsiteX0" fmla="*/ 28833 w 29838"/>
              <a:gd name="connsiteY0" fmla="*/ 0 h 808636"/>
              <a:gd name="connsiteX1" fmla="*/ 29838 w 29838"/>
              <a:gd name="connsiteY1" fmla="*/ 808636 h 808636"/>
              <a:gd name="connsiteX2" fmla="*/ 969 w 29838"/>
              <a:gd name="connsiteY2" fmla="*/ 808636 h 808636"/>
              <a:gd name="connsiteX3" fmla="*/ 0 w 29838"/>
              <a:gd name="connsiteY3" fmla="*/ 28904 h 808636"/>
              <a:gd name="connsiteX4" fmla="*/ 28833 w 29838"/>
              <a:gd name="connsiteY4" fmla="*/ 0 h 80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8" h="808636">
                <a:moveTo>
                  <a:pt x="28833" y="0"/>
                </a:moveTo>
                <a:lnTo>
                  <a:pt x="29838" y="808636"/>
                </a:lnTo>
                <a:lnTo>
                  <a:pt x="969" y="808636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19347B5-2692-4514-B67B-159C25FA4940}"/>
              </a:ext>
            </a:extLst>
          </p:cNvPr>
          <p:cNvSpPr/>
          <p:nvPr userDrawn="1"/>
        </p:nvSpPr>
        <p:spPr>
          <a:xfrm>
            <a:off x="785780" y="6110384"/>
            <a:ext cx="29761" cy="747617"/>
          </a:xfrm>
          <a:custGeom>
            <a:avLst/>
            <a:gdLst>
              <a:gd name="connsiteX0" fmla="*/ 28832 w 29761"/>
              <a:gd name="connsiteY0" fmla="*/ 0 h 747617"/>
              <a:gd name="connsiteX1" fmla="*/ 29761 w 29761"/>
              <a:gd name="connsiteY1" fmla="*/ 747617 h 747617"/>
              <a:gd name="connsiteX2" fmla="*/ 893 w 29761"/>
              <a:gd name="connsiteY2" fmla="*/ 747617 h 747617"/>
              <a:gd name="connsiteX3" fmla="*/ 0 w 29761"/>
              <a:gd name="connsiteY3" fmla="*/ 28905 h 747617"/>
              <a:gd name="connsiteX4" fmla="*/ 28832 w 29761"/>
              <a:gd name="connsiteY4" fmla="*/ 0 h 74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1" h="747617">
                <a:moveTo>
                  <a:pt x="28832" y="0"/>
                </a:moveTo>
                <a:lnTo>
                  <a:pt x="29761" y="747617"/>
                </a:lnTo>
                <a:lnTo>
                  <a:pt x="893" y="747617"/>
                </a:lnTo>
                <a:lnTo>
                  <a:pt x="0" y="28905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1746638-BCA2-4B8F-A315-9514E1973CDD}"/>
              </a:ext>
            </a:extLst>
          </p:cNvPr>
          <p:cNvSpPr/>
          <p:nvPr userDrawn="1"/>
        </p:nvSpPr>
        <p:spPr>
          <a:xfrm>
            <a:off x="724911" y="6172206"/>
            <a:ext cx="30487" cy="685795"/>
          </a:xfrm>
          <a:custGeom>
            <a:avLst/>
            <a:gdLst>
              <a:gd name="connsiteX0" fmla="*/ 29635 w 30487"/>
              <a:gd name="connsiteY0" fmla="*/ 0 h 685795"/>
              <a:gd name="connsiteX1" fmla="*/ 30487 w 30487"/>
              <a:gd name="connsiteY1" fmla="*/ 685795 h 685795"/>
              <a:gd name="connsiteX2" fmla="*/ 1071 w 30487"/>
              <a:gd name="connsiteY2" fmla="*/ 685795 h 685795"/>
              <a:gd name="connsiteX3" fmla="*/ 0 w 30487"/>
              <a:gd name="connsiteY3" fmla="*/ 28103 h 685795"/>
              <a:gd name="connsiteX4" fmla="*/ 803 w 30487"/>
              <a:gd name="connsiteY4" fmla="*/ 28904 h 685795"/>
              <a:gd name="connsiteX5" fmla="*/ 29635 w 30487"/>
              <a:gd name="connsiteY5" fmla="*/ 0 h 68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7" h="685795">
                <a:moveTo>
                  <a:pt x="29635" y="0"/>
                </a:moveTo>
                <a:lnTo>
                  <a:pt x="30487" y="685795"/>
                </a:lnTo>
                <a:lnTo>
                  <a:pt x="1071" y="685795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47F56D6B-560F-4123-9E05-11ACF383DF87}"/>
              </a:ext>
            </a:extLst>
          </p:cNvPr>
          <p:cNvSpPr/>
          <p:nvPr userDrawn="1"/>
        </p:nvSpPr>
        <p:spPr>
          <a:xfrm>
            <a:off x="664843" y="6231622"/>
            <a:ext cx="29611" cy="626379"/>
          </a:xfrm>
          <a:custGeom>
            <a:avLst/>
            <a:gdLst>
              <a:gd name="connsiteX0" fmla="*/ 28833 w 29611"/>
              <a:gd name="connsiteY0" fmla="*/ 0 h 626379"/>
              <a:gd name="connsiteX1" fmla="*/ 29611 w 29611"/>
              <a:gd name="connsiteY1" fmla="*/ 626379 h 626379"/>
              <a:gd name="connsiteX2" fmla="*/ 742 w 29611"/>
              <a:gd name="connsiteY2" fmla="*/ 626379 h 626379"/>
              <a:gd name="connsiteX3" fmla="*/ 0 w 29611"/>
              <a:gd name="connsiteY3" fmla="*/ 28904 h 626379"/>
              <a:gd name="connsiteX4" fmla="*/ 28833 w 29611"/>
              <a:gd name="connsiteY4" fmla="*/ 0 h 6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" h="626379">
                <a:moveTo>
                  <a:pt x="28833" y="0"/>
                </a:moveTo>
                <a:lnTo>
                  <a:pt x="29611" y="626379"/>
                </a:lnTo>
                <a:lnTo>
                  <a:pt x="742" y="62637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FD3A4D4-C05F-4057-8408-6FF0887E068F}"/>
              </a:ext>
            </a:extLst>
          </p:cNvPr>
          <p:cNvSpPr/>
          <p:nvPr userDrawn="1"/>
        </p:nvSpPr>
        <p:spPr>
          <a:xfrm>
            <a:off x="603974" y="6292642"/>
            <a:ext cx="29535" cy="565359"/>
          </a:xfrm>
          <a:custGeom>
            <a:avLst/>
            <a:gdLst>
              <a:gd name="connsiteX0" fmla="*/ 28833 w 29535"/>
              <a:gd name="connsiteY0" fmla="*/ 0 h 565359"/>
              <a:gd name="connsiteX1" fmla="*/ 29535 w 29535"/>
              <a:gd name="connsiteY1" fmla="*/ 565359 h 565359"/>
              <a:gd name="connsiteX2" fmla="*/ 666 w 29535"/>
              <a:gd name="connsiteY2" fmla="*/ 565359 h 565359"/>
              <a:gd name="connsiteX3" fmla="*/ 0 w 29535"/>
              <a:gd name="connsiteY3" fmla="*/ 28904 h 565359"/>
              <a:gd name="connsiteX4" fmla="*/ 28833 w 29535"/>
              <a:gd name="connsiteY4" fmla="*/ 0 h 5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5" h="565359">
                <a:moveTo>
                  <a:pt x="28833" y="0"/>
                </a:moveTo>
                <a:lnTo>
                  <a:pt x="29535" y="565359"/>
                </a:lnTo>
                <a:lnTo>
                  <a:pt x="666" y="56535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2EAC669-BA43-4F58-9784-4CCDFE4D6F4E}"/>
              </a:ext>
            </a:extLst>
          </p:cNvPr>
          <p:cNvSpPr/>
          <p:nvPr userDrawn="1"/>
        </p:nvSpPr>
        <p:spPr>
          <a:xfrm>
            <a:off x="543104" y="6353662"/>
            <a:ext cx="29460" cy="504339"/>
          </a:xfrm>
          <a:custGeom>
            <a:avLst/>
            <a:gdLst>
              <a:gd name="connsiteX0" fmla="*/ 28833 w 29460"/>
              <a:gd name="connsiteY0" fmla="*/ 0 h 504339"/>
              <a:gd name="connsiteX1" fmla="*/ 29460 w 29460"/>
              <a:gd name="connsiteY1" fmla="*/ 504339 h 504339"/>
              <a:gd name="connsiteX2" fmla="*/ 591 w 29460"/>
              <a:gd name="connsiteY2" fmla="*/ 504339 h 504339"/>
              <a:gd name="connsiteX3" fmla="*/ 0 w 29460"/>
              <a:gd name="connsiteY3" fmla="*/ 28905 h 504339"/>
              <a:gd name="connsiteX4" fmla="*/ 28833 w 29460"/>
              <a:gd name="connsiteY4" fmla="*/ 0 h 5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0" h="504339">
                <a:moveTo>
                  <a:pt x="28833" y="0"/>
                </a:moveTo>
                <a:lnTo>
                  <a:pt x="29460" y="504339"/>
                </a:lnTo>
                <a:lnTo>
                  <a:pt x="591" y="504339"/>
                </a:lnTo>
                <a:lnTo>
                  <a:pt x="0" y="28905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CAE3B4-689F-4EC3-8CC9-EB6D360E3846}"/>
              </a:ext>
            </a:extLst>
          </p:cNvPr>
          <p:cNvSpPr/>
          <p:nvPr userDrawn="1"/>
        </p:nvSpPr>
        <p:spPr>
          <a:xfrm>
            <a:off x="482237" y="6415482"/>
            <a:ext cx="30185" cy="442518"/>
          </a:xfrm>
          <a:custGeom>
            <a:avLst/>
            <a:gdLst>
              <a:gd name="connsiteX0" fmla="*/ 29635 w 30185"/>
              <a:gd name="connsiteY0" fmla="*/ 0 h 442518"/>
              <a:gd name="connsiteX1" fmla="*/ 30185 w 30185"/>
              <a:gd name="connsiteY1" fmla="*/ 442518 h 442518"/>
              <a:gd name="connsiteX2" fmla="*/ 724 w 30185"/>
              <a:gd name="connsiteY2" fmla="*/ 442518 h 442518"/>
              <a:gd name="connsiteX3" fmla="*/ 0 w 30185"/>
              <a:gd name="connsiteY3" fmla="*/ 28104 h 442518"/>
              <a:gd name="connsiteX4" fmla="*/ 803 w 30185"/>
              <a:gd name="connsiteY4" fmla="*/ 28905 h 442518"/>
              <a:gd name="connsiteX5" fmla="*/ 29635 w 30185"/>
              <a:gd name="connsiteY5" fmla="*/ 0 h 4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5" h="442518">
                <a:moveTo>
                  <a:pt x="29635" y="0"/>
                </a:moveTo>
                <a:lnTo>
                  <a:pt x="30185" y="442518"/>
                </a:lnTo>
                <a:lnTo>
                  <a:pt x="724" y="442518"/>
                </a:lnTo>
                <a:lnTo>
                  <a:pt x="0" y="28104"/>
                </a:lnTo>
                <a:lnTo>
                  <a:pt x="803" y="28905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665978C-1CDF-4EF9-9A5C-4C6C0B3BE0F0}"/>
              </a:ext>
            </a:extLst>
          </p:cNvPr>
          <p:cNvSpPr/>
          <p:nvPr userDrawn="1"/>
        </p:nvSpPr>
        <p:spPr>
          <a:xfrm>
            <a:off x="422168" y="6474900"/>
            <a:ext cx="29308" cy="383101"/>
          </a:xfrm>
          <a:custGeom>
            <a:avLst/>
            <a:gdLst>
              <a:gd name="connsiteX0" fmla="*/ 28832 w 29308"/>
              <a:gd name="connsiteY0" fmla="*/ 0 h 383101"/>
              <a:gd name="connsiteX1" fmla="*/ 29308 w 29308"/>
              <a:gd name="connsiteY1" fmla="*/ 383101 h 383101"/>
              <a:gd name="connsiteX2" fmla="*/ 440 w 29308"/>
              <a:gd name="connsiteY2" fmla="*/ 383101 h 383101"/>
              <a:gd name="connsiteX3" fmla="*/ 0 w 29308"/>
              <a:gd name="connsiteY3" fmla="*/ 28904 h 383101"/>
              <a:gd name="connsiteX4" fmla="*/ 28832 w 29308"/>
              <a:gd name="connsiteY4" fmla="*/ 0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8" h="383101">
                <a:moveTo>
                  <a:pt x="28832" y="0"/>
                </a:moveTo>
                <a:lnTo>
                  <a:pt x="29308" y="383101"/>
                </a:lnTo>
                <a:lnTo>
                  <a:pt x="440" y="383101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97F81447-DAE2-4092-B156-2723E18064A7}"/>
              </a:ext>
            </a:extLst>
          </p:cNvPr>
          <p:cNvSpPr/>
          <p:nvPr userDrawn="1"/>
        </p:nvSpPr>
        <p:spPr>
          <a:xfrm>
            <a:off x="361300" y="6535920"/>
            <a:ext cx="29233" cy="322081"/>
          </a:xfrm>
          <a:custGeom>
            <a:avLst/>
            <a:gdLst>
              <a:gd name="connsiteX0" fmla="*/ 28833 w 29233"/>
              <a:gd name="connsiteY0" fmla="*/ 0 h 322081"/>
              <a:gd name="connsiteX1" fmla="*/ 29233 w 29233"/>
              <a:gd name="connsiteY1" fmla="*/ 322081 h 322081"/>
              <a:gd name="connsiteX2" fmla="*/ 364 w 29233"/>
              <a:gd name="connsiteY2" fmla="*/ 322081 h 322081"/>
              <a:gd name="connsiteX3" fmla="*/ 0 w 29233"/>
              <a:gd name="connsiteY3" fmla="*/ 28904 h 322081"/>
              <a:gd name="connsiteX4" fmla="*/ 28833 w 29233"/>
              <a:gd name="connsiteY4" fmla="*/ 0 h 32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3" h="322081">
                <a:moveTo>
                  <a:pt x="28833" y="0"/>
                </a:moveTo>
                <a:lnTo>
                  <a:pt x="29233" y="322081"/>
                </a:lnTo>
                <a:lnTo>
                  <a:pt x="364" y="322081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B0C8140-456A-4593-9DC3-5A53E63B0CDF}"/>
              </a:ext>
            </a:extLst>
          </p:cNvPr>
          <p:cNvSpPr/>
          <p:nvPr userDrawn="1"/>
        </p:nvSpPr>
        <p:spPr>
          <a:xfrm>
            <a:off x="300431" y="6597740"/>
            <a:ext cx="29959" cy="260260"/>
          </a:xfrm>
          <a:custGeom>
            <a:avLst/>
            <a:gdLst>
              <a:gd name="connsiteX0" fmla="*/ 29636 w 29959"/>
              <a:gd name="connsiteY0" fmla="*/ 0 h 260260"/>
              <a:gd name="connsiteX1" fmla="*/ 29959 w 29959"/>
              <a:gd name="connsiteY1" fmla="*/ 260260 h 260260"/>
              <a:gd name="connsiteX2" fmla="*/ 440 w 29959"/>
              <a:gd name="connsiteY2" fmla="*/ 260260 h 260260"/>
              <a:gd name="connsiteX3" fmla="*/ 0 w 29959"/>
              <a:gd name="connsiteY3" fmla="*/ 28104 h 260260"/>
              <a:gd name="connsiteX4" fmla="*/ 803 w 29959"/>
              <a:gd name="connsiteY4" fmla="*/ 28904 h 260260"/>
              <a:gd name="connsiteX5" fmla="*/ 29636 w 29959"/>
              <a:gd name="connsiteY5" fmla="*/ 0 h 2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9" h="260260">
                <a:moveTo>
                  <a:pt x="29636" y="0"/>
                </a:moveTo>
                <a:lnTo>
                  <a:pt x="29959" y="260260"/>
                </a:lnTo>
                <a:lnTo>
                  <a:pt x="440" y="260260"/>
                </a:lnTo>
                <a:lnTo>
                  <a:pt x="0" y="28104"/>
                </a:lnTo>
                <a:lnTo>
                  <a:pt x="803" y="28904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E1411ED6-803D-4C5A-8E92-8EAC28ACA255}"/>
              </a:ext>
            </a:extLst>
          </p:cNvPr>
          <p:cNvSpPr/>
          <p:nvPr userDrawn="1"/>
        </p:nvSpPr>
        <p:spPr>
          <a:xfrm>
            <a:off x="239562" y="6658760"/>
            <a:ext cx="29882" cy="199240"/>
          </a:xfrm>
          <a:custGeom>
            <a:avLst/>
            <a:gdLst>
              <a:gd name="connsiteX0" fmla="*/ 29635 w 29882"/>
              <a:gd name="connsiteY0" fmla="*/ 0 h 199240"/>
              <a:gd name="connsiteX1" fmla="*/ 29882 w 29882"/>
              <a:gd name="connsiteY1" fmla="*/ 199240 h 199240"/>
              <a:gd name="connsiteX2" fmla="*/ 337 w 29882"/>
              <a:gd name="connsiteY2" fmla="*/ 199240 h 199240"/>
              <a:gd name="connsiteX3" fmla="*/ 0 w 29882"/>
              <a:gd name="connsiteY3" fmla="*/ 28103 h 199240"/>
              <a:gd name="connsiteX4" fmla="*/ 803 w 29882"/>
              <a:gd name="connsiteY4" fmla="*/ 28904 h 199240"/>
              <a:gd name="connsiteX5" fmla="*/ 29635 w 29882"/>
              <a:gd name="connsiteY5" fmla="*/ 0 h 1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82" h="199240">
                <a:moveTo>
                  <a:pt x="29635" y="0"/>
                </a:moveTo>
                <a:lnTo>
                  <a:pt x="29882" y="199240"/>
                </a:lnTo>
                <a:lnTo>
                  <a:pt x="337" y="199240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3F198DF-8521-45A1-8BAE-4FC70FC420A8}"/>
              </a:ext>
            </a:extLst>
          </p:cNvPr>
          <p:cNvSpPr/>
          <p:nvPr userDrawn="1"/>
        </p:nvSpPr>
        <p:spPr>
          <a:xfrm>
            <a:off x="179494" y="6718178"/>
            <a:ext cx="29006" cy="139823"/>
          </a:xfrm>
          <a:custGeom>
            <a:avLst/>
            <a:gdLst>
              <a:gd name="connsiteX0" fmla="*/ 28832 w 29006"/>
              <a:gd name="connsiteY0" fmla="*/ 0 h 139823"/>
              <a:gd name="connsiteX1" fmla="*/ 29006 w 29006"/>
              <a:gd name="connsiteY1" fmla="*/ 139823 h 139823"/>
              <a:gd name="connsiteX2" fmla="*/ 138 w 29006"/>
              <a:gd name="connsiteY2" fmla="*/ 139823 h 139823"/>
              <a:gd name="connsiteX3" fmla="*/ 0 w 29006"/>
              <a:gd name="connsiteY3" fmla="*/ 28904 h 139823"/>
              <a:gd name="connsiteX4" fmla="*/ 28832 w 29006"/>
              <a:gd name="connsiteY4" fmla="*/ 0 h 13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6" h="139823">
                <a:moveTo>
                  <a:pt x="28832" y="0"/>
                </a:moveTo>
                <a:lnTo>
                  <a:pt x="29006" y="139823"/>
                </a:lnTo>
                <a:lnTo>
                  <a:pt x="138" y="139823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AA80212-BA6E-448F-BA91-287462E1D34C}"/>
              </a:ext>
            </a:extLst>
          </p:cNvPr>
          <p:cNvSpPr/>
          <p:nvPr userDrawn="1"/>
        </p:nvSpPr>
        <p:spPr>
          <a:xfrm>
            <a:off x="118626" y="6779198"/>
            <a:ext cx="28931" cy="78803"/>
          </a:xfrm>
          <a:custGeom>
            <a:avLst/>
            <a:gdLst>
              <a:gd name="connsiteX0" fmla="*/ 28833 w 28931"/>
              <a:gd name="connsiteY0" fmla="*/ 0 h 78803"/>
              <a:gd name="connsiteX1" fmla="*/ 28931 w 28931"/>
              <a:gd name="connsiteY1" fmla="*/ 78803 h 78803"/>
              <a:gd name="connsiteX2" fmla="*/ 62 w 28931"/>
              <a:gd name="connsiteY2" fmla="*/ 78803 h 78803"/>
              <a:gd name="connsiteX3" fmla="*/ 0 w 28931"/>
              <a:gd name="connsiteY3" fmla="*/ 28904 h 78803"/>
              <a:gd name="connsiteX4" fmla="*/ 28833 w 28931"/>
              <a:gd name="connsiteY4" fmla="*/ 0 h 7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" h="78803">
                <a:moveTo>
                  <a:pt x="28833" y="0"/>
                </a:moveTo>
                <a:lnTo>
                  <a:pt x="28931" y="78803"/>
                </a:lnTo>
                <a:lnTo>
                  <a:pt x="62" y="78803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5B8EBCCB-B7E3-4837-AA61-44D0A400EC96}"/>
              </a:ext>
            </a:extLst>
          </p:cNvPr>
          <p:cNvSpPr/>
          <p:nvPr userDrawn="1"/>
        </p:nvSpPr>
        <p:spPr>
          <a:xfrm>
            <a:off x="70452" y="6841018"/>
            <a:ext cx="16961" cy="16982"/>
          </a:xfrm>
          <a:custGeom>
            <a:avLst/>
            <a:gdLst>
              <a:gd name="connsiteX0" fmla="*/ 16940 w 16961"/>
              <a:gd name="connsiteY0" fmla="*/ 0 h 16982"/>
              <a:gd name="connsiteX1" fmla="*/ 16961 w 16961"/>
              <a:gd name="connsiteY1" fmla="*/ 16982 h 16982"/>
              <a:gd name="connsiteX2" fmla="*/ 0 w 16961"/>
              <a:gd name="connsiteY2" fmla="*/ 16982 h 16982"/>
              <a:gd name="connsiteX3" fmla="*/ 16940 w 16961"/>
              <a:gd name="connsiteY3" fmla="*/ 0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1" h="16982">
                <a:moveTo>
                  <a:pt x="16940" y="0"/>
                </a:moveTo>
                <a:lnTo>
                  <a:pt x="16961" y="16982"/>
                </a:lnTo>
                <a:lnTo>
                  <a:pt x="0" y="16982"/>
                </a:lnTo>
                <a:lnTo>
                  <a:pt x="16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2BBBCCD-C079-CBC8-D390-7BF3128072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9788" y="390965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6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0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 userDrawn="1"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 userDrawn="1"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 userDrawn="1"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 userDrawn="1"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 userDrawn="1"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 userDrawn="1"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 userDrawn="1"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 userDrawn="1"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 userDrawn="1"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 userDrawn="1"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0" r:id="rId3"/>
    <p:sldLayoutId id="2147483691" r:id="rId4"/>
    <p:sldLayoutId id="2147483694" r:id="rId5"/>
    <p:sldLayoutId id="2147483696" r:id="rId6"/>
    <p:sldLayoutId id="2147483672" r:id="rId7"/>
    <p:sldLayoutId id="2147483684" r:id="rId8"/>
    <p:sldLayoutId id="2147483666" r:id="rId9"/>
    <p:sldLayoutId id="2147483677" r:id="rId10"/>
    <p:sldLayoutId id="2147483679" r:id="rId11"/>
    <p:sldLayoutId id="2147483678" r:id="rId12"/>
    <p:sldLayoutId id="2147483685" r:id="rId13"/>
    <p:sldLayoutId id="2147483697" r:id="rId14"/>
    <p:sldLayoutId id="2147483687" r:id="rId15"/>
    <p:sldLayoutId id="2147483698" r:id="rId16"/>
    <p:sldLayoutId id="2147483676" r:id="rId17"/>
    <p:sldLayoutId id="2147483671" r:id="rId18"/>
    <p:sldLayoutId id="2147483670" r:id="rId19"/>
    <p:sldLayoutId id="2147483683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5395" y="243751"/>
            <a:ext cx="11185700" cy="84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5395" y="1273480"/>
            <a:ext cx="11185700" cy="501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06326" y="6615351"/>
            <a:ext cx="196455" cy="1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700" b="0" i="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5743FA-19ED-4A9D-9D57-C0E8198926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6F8881-C0FF-0E4F-A11C-6FF6D6422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90642" y="6529200"/>
            <a:ext cx="2756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Sensitive / Proprietary</a:t>
            </a:r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8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en-US" sz="3200" b="0" i="0" cap="all" baseline="0" dirty="0" smtClean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5pPr>
      <a:lvl6pPr marL="457143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6pPr>
      <a:lvl7pPr marL="914286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8pPr>
      <a:lvl9pPr marL="1828573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Arial" charset="0"/>
        </a:defRPr>
      </a:lvl9pPr>
    </p:titleStyle>
    <p:bodyStyle>
      <a:lvl1pPr marL="228573" indent="-228573" algn="l" rtl="0" eaLnBrk="1" fontAlgn="base" hangingPunct="1">
        <a:lnSpc>
          <a:spcPct val="90000"/>
        </a:lnSpc>
        <a:spcBef>
          <a:spcPts val="14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000" b="0" i="0" baseline="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718" indent="-228573" algn="l" rtl="0" eaLnBrk="1" fontAlgn="base" hangingPunct="1">
        <a:lnSpc>
          <a:spcPct val="90000"/>
        </a:lnSpc>
        <a:spcBef>
          <a:spcPts val="800"/>
        </a:spcBef>
        <a:spcAft>
          <a:spcPts val="0"/>
        </a:spcAft>
        <a:buClr>
          <a:schemeClr val="tx2"/>
        </a:buClr>
        <a:buSzPct val="80000"/>
        <a:buFont typeface="Wingdings" pitchFamily="2" charset="2"/>
        <a:buChar char="§"/>
        <a:defRPr sz="1600" b="0" baseline="0">
          <a:solidFill>
            <a:schemeClr val="tx2"/>
          </a:solidFill>
          <a:latin typeface="+mn-lt"/>
        </a:defRPr>
      </a:lvl2pPr>
      <a:lvl3pPr marL="1097143" indent="-182858" algn="l" rtl="0" eaLnBrk="1" fontAlgn="base" hangingPunct="1">
        <a:lnSpc>
          <a:spcPct val="90000"/>
        </a:lnSpc>
        <a:spcBef>
          <a:spcPts val="800"/>
        </a:spcBef>
        <a:spcAft>
          <a:spcPts val="0"/>
        </a:spcAft>
        <a:buClr>
          <a:schemeClr val="tx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3pPr>
      <a:lvl4pPr marL="1554286" indent="-182858" algn="l" rtl="0" eaLnBrk="1" fontAlgn="base" hangingPunct="1">
        <a:lnSpc>
          <a:spcPct val="90000"/>
        </a:lnSpc>
        <a:spcBef>
          <a:spcPts val="600"/>
        </a:spcBef>
        <a:spcAft>
          <a:spcPts val="0"/>
        </a:spcAft>
        <a:buClr>
          <a:schemeClr val="tx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4pPr>
      <a:lvl5pPr marL="2011430" indent="-182858" algn="l" rtl="0" eaLnBrk="1" fontAlgn="base" hangingPunct="1">
        <a:lnSpc>
          <a:spcPct val="90000"/>
        </a:lnSpc>
        <a:spcBef>
          <a:spcPts val="600"/>
        </a:spcBef>
        <a:spcAft>
          <a:spcPts val="0"/>
        </a:spcAft>
        <a:buClr>
          <a:schemeClr val="tx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rgbClr val="3C3C3C"/>
        </a:buClr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rgbClr val="3C3C3C"/>
        </a:buClr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rgbClr val="3C3C3C"/>
        </a:buClr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rgbClr val="3C3C3C"/>
        </a:buClr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96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9856" userDrawn="1">
          <p15:clr>
            <a:srgbClr val="F26B43"/>
          </p15:clr>
        </p15:guide>
        <p15:guide id="5" pos="312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7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3E08E-810D-9AD1-0AF7-DFE4B557A8EC}"/>
              </a:ext>
            </a:extLst>
          </p:cNvPr>
          <p:cNvSpPr txBox="1"/>
          <p:nvPr/>
        </p:nvSpPr>
        <p:spPr>
          <a:xfrm>
            <a:off x="5043389" y="497665"/>
            <a:ext cx="64830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/>
              <a:t>2+1</a:t>
            </a:r>
          </a:p>
          <a:p>
            <a:r>
              <a:rPr lang="en-US" sz="8000" b="1"/>
              <a:t>The Good, The Bad and The Ugly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69E8D-BD19-57B2-4F43-8E6615E5C6B1}"/>
              </a:ext>
            </a:extLst>
          </p:cNvPr>
          <p:cNvSpPr txBox="1"/>
          <p:nvPr/>
        </p:nvSpPr>
        <p:spPr>
          <a:xfrm>
            <a:off x="5043389" y="5514423"/>
            <a:ext cx="6483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Karl Sawyer, PE	KYTC</a:t>
            </a:r>
          </a:p>
          <a:p>
            <a:r>
              <a:rPr lang="en-US" sz="2400"/>
              <a:t>Jeff Jasper, PE	KTC</a:t>
            </a:r>
          </a:p>
          <a:p>
            <a:r>
              <a:rPr lang="en-US" sz="2400"/>
              <a:t>Kyle Chism, PE	Parsons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7F574-8319-E45C-E94C-D9837706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77" y="545203"/>
            <a:ext cx="8956029" cy="42621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E36CEA4-D3B6-C5F1-E7C7-943B7C93CEBF}"/>
              </a:ext>
            </a:extLst>
          </p:cNvPr>
          <p:cNvSpPr txBox="1">
            <a:spLocks/>
          </p:cNvSpPr>
          <p:nvPr/>
        </p:nvSpPr>
        <p:spPr>
          <a:xfrm>
            <a:off x="702208" y="4981795"/>
            <a:ext cx="10953977" cy="960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600" b="1"/>
              <a:t>Asymmetrical &amp; Symmetrical </a:t>
            </a:r>
          </a:p>
          <a:p>
            <a:pPr algn="ctr">
              <a:lnSpc>
                <a:spcPct val="120000"/>
              </a:lnSpc>
            </a:pPr>
            <a:r>
              <a:rPr lang="en-US" sz="3600" b="1"/>
              <a:t>2+1 Roadway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6CA9C-66C9-E4A4-B01C-D0D2E516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009" y="2171600"/>
            <a:ext cx="10405842" cy="23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1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65CD4B-EA80-24D3-93D4-574150968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38" y="2289201"/>
            <a:ext cx="9164329" cy="1448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0216EE-C837-56BB-1E43-3FCCC560C546}"/>
              </a:ext>
            </a:extLst>
          </p:cNvPr>
          <p:cNvSpPr/>
          <p:nvPr/>
        </p:nvSpPr>
        <p:spPr>
          <a:xfrm>
            <a:off x="9264316" y="2504543"/>
            <a:ext cx="457200" cy="228600"/>
          </a:xfrm>
          <a:prstGeom prst="rect">
            <a:avLst/>
          </a:prstGeom>
          <a:solidFill>
            <a:srgbClr val="AEAAAA"/>
          </a:solidFill>
          <a:ln>
            <a:solidFill>
              <a:srgbClr val="AE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8F1BE-ECE5-ECE0-A40C-2D425481D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54" y="3278804"/>
            <a:ext cx="584717" cy="317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CC09A4-2FD4-C3C0-4797-E365EA8DC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022" y="3327208"/>
            <a:ext cx="584717" cy="317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64C09-36D9-4FA2-D49F-F5810B213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854" y="2854312"/>
            <a:ext cx="584717" cy="3177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73E001-0455-D03E-A391-3B16AC0ED71D}"/>
              </a:ext>
            </a:extLst>
          </p:cNvPr>
          <p:cNvSpPr/>
          <p:nvPr/>
        </p:nvSpPr>
        <p:spPr>
          <a:xfrm>
            <a:off x="9399857" y="3257498"/>
            <a:ext cx="1278309" cy="317781"/>
          </a:xfrm>
          <a:prstGeom prst="rect">
            <a:avLst/>
          </a:prstGeom>
          <a:solidFill>
            <a:srgbClr val="AEAAAA"/>
          </a:solidFill>
          <a:ln>
            <a:solidFill>
              <a:srgbClr val="AE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8995147" y="1796903"/>
            <a:ext cx="769440" cy="1481902"/>
          </a:xfrm>
          <a:prstGeom prst="downArrow">
            <a:avLst/>
          </a:prstGeom>
          <a:solidFill>
            <a:srgbClr val="034A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026571" y="1231796"/>
            <a:ext cx="769440" cy="1481902"/>
          </a:xfrm>
          <a:prstGeom prst="downArrow">
            <a:avLst/>
          </a:prstGeom>
          <a:solidFill>
            <a:srgbClr val="034A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34212" y="829301"/>
            <a:ext cx="135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Arrow #1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02788" y="1400144"/>
            <a:ext cx="135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Arrow #2</a:t>
            </a:r>
          </a:p>
        </p:txBody>
      </p:sp>
    </p:spTree>
    <p:extLst>
      <p:ext uri="{BB962C8B-B14F-4D97-AF65-F5344CB8AC3E}">
        <p14:creationId xmlns:p14="http://schemas.microsoft.com/office/powerpoint/2010/main" val="2123456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6AFCFB-221D-4706-6D0C-FA76B6A19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13" y="182449"/>
            <a:ext cx="8727986" cy="63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AACD8-2AAE-305D-8FFB-81422EF3C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34" y="215288"/>
            <a:ext cx="8529636" cy="65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3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E242D716-278D-EF23-F3BE-8E272FDF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5" b="8385"/>
          <a:stretch/>
        </p:blipFill>
        <p:spPr>
          <a:xfrm>
            <a:off x="4066693" y="759419"/>
            <a:ext cx="4085419" cy="43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2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02A75-BAB6-3F7F-92AA-1FE15FE88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19914" r="4594" b="35969"/>
          <a:stretch/>
        </p:blipFill>
        <p:spPr bwMode="auto">
          <a:xfrm>
            <a:off x="1531297" y="284792"/>
            <a:ext cx="8659137" cy="2873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7DC0205-907A-3513-9992-75822EA35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75" y="3429000"/>
            <a:ext cx="8738152" cy="2663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69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F5D1260-B9BC-0D25-AFED-C4E2B9DEF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898525"/>
            <a:ext cx="6400800" cy="132588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b="1" kern="1200" cap="all" baseline="0">
                <a:latin typeface="+mj-lt"/>
                <a:ea typeface="+mj-ea"/>
                <a:cs typeface="+mj-cs"/>
              </a:rPr>
              <a:t>Alternatives Discussion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E860C45-1317-17AE-1312-D8D21BF5A0E1}"/>
              </a:ext>
            </a:extLst>
          </p:cNvPr>
          <p:cNvSpPr txBox="1">
            <a:spLocks/>
          </p:cNvSpPr>
          <p:nvPr/>
        </p:nvSpPr>
        <p:spPr>
          <a:xfrm>
            <a:off x="4937760" y="2254670"/>
            <a:ext cx="64008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kern="1200">
                <a:latin typeface="+mn-lt"/>
                <a:ea typeface="+mn-ea"/>
                <a:cs typeface="+mn-cs"/>
              </a:rPr>
              <a:t>ENTIRE CORRIDOR ALTERNATIVES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/>
              <a:t>No Build</a:t>
            </a:r>
            <a:endParaRPr lang="en-US" sz="1800" kern="1200"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kern="1200">
                <a:latin typeface="+mn-lt"/>
                <a:ea typeface="+mn-ea"/>
                <a:cs typeface="+mn-cs"/>
              </a:rPr>
              <a:t>Alternative 1 – 2+1 – Baseline configuration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200">
                <a:latin typeface="+mn-lt"/>
                <a:ea typeface="+mn-ea"/>
                <a:cs typeface="+mn-cs"/>
              </a:rPr>
              <a:t>2+1 Roadways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200">
                <a:latin typeface="+mn-lt"/>
                <a:ea typeface="+mn-ea"/>
                <a:cs typeface="+mn-cs"/>
              </a:rPr>
              <a:t>Alternative 2 - 5-Lane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i="1" kern="1200">
                <a:latin typeface="+mn-lt"/>
                <a:ea typeface="+mn-ea"/>
                <a:cs typeface="+mn-cs"/>
              </a:rPr>
              <a:t>Alternative 3 - Hybrid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kern="1200">
                <a:latin typeface="+mn-lt"/>
                <a:ea typeface="+mn-ea"/>
                <a:cs typeface="+mn-cs"/>
              </a:rPr>
              <a:t>BUILD TO BUDGET ALTERNATIVES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i="1" kern="1200">
                <a:latin typeface="+mn-lt"/>
                <a:ea typeface="+mn-ea"/>
                <a:cs typeface="+mn-cs"/>
              </a:rPr>
              <a:t>Alternative 4 – Northern 5-Lane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i="1" kern="1200">
                <a:latin typeface="+mn-lt"/>
                <a:ea typeface="+mn-ea"/>
                <a:cs typeface="+mn-cs"/>
              </a:rPr>
              <a:t>Alternative 5 – Priority Hybrid</a:t>
            </a:r>
          </a:p>
        </p:txBody>
      </p:sp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515-4FDD-0054-FF9B-764B0E14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0"/>
            <a:ext cx="9124951" cy="810140"/>
          </a:xfrm>
        </p:spPr>
        <p:txBody>
          <a:bodyPr/>
          <a:lstStyle/>
          <a:p>
            <a:pPr algn="ctr"/>
            <a:r>
              <a:rPr lang="en-US"/>
              <a:t>No-build Alternative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41F813-22C5-F963-CD74-047B2ED023AF}"/>
              </a:ext>
            </a:extLst>
          </p:cNvPr>
          <p:cNvGrpSpPr/>
          <p:nvPr/>
        </p:nvGrpSpPr>
        <p:grpSpPr>
          <a:xfrm>
            <a:off x="3120" y="665711"/>
            <a:ext cx="11007387" cy="6189749"/>
            <a:chOff x="3120" y="665711"/>
            <a:chExt cx="11007387" cy="61897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00BEB8-B8BA-AA02-2177-1CD4B1BB7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120" y="665711"/>
              <a:ext cx="11007387" cy="618974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D63A83-8E87-7CC5-BA92-0CAC158AD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5062" t="1" r="1" b="-1"/>
            <a:stretch/>
          </p:blipFill>
          <p:spPr>
            <a:xfrm>
              <a:off x="3131343" y="3228378"/>
              <a:ext cx="185195" cy="146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79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515-4FDD-0054-FF9B-764B0E14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0"/>
            <a:ext cx="9124951" cy="810140"/>
          </a:xfrm>
        </p:spPr>
        <p:txBody>
          <a:bodyPr/>
          <a:lstStyle/>
          <a:p>
            <a:pPr algn="ctr"/>
            <a:r>
              <a:rPr lang="en-US"/>
              <a:t>2+1 Alternative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0BEB8-B8BA-AA02-2177-1CD4B1BB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20" y="663172"/>
            <a:ext cx="11007387" cy="6194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8EBD0-A728-2107-6F9A-D463334C9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738" y="3574257"/>
            <a:ext cx="194350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8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63746-444A-A62F-EF58-425C9980D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430" y="5502"/>
            <a:ext cx="4858933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5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515-4FDD-0054-FF9B-764B0E14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0"/>
            <a:ext cx="9124951" cy="810140"/>
          </a:xfrm>
        </p:spPr>
        <p:txBody>
          <a:bodyPr/>
          <a:lstStyle/>
          <a:p>
            <a:pPr algn="ctr"/>
            <a:r>
              <a:rPr lang="en-US"/>
              <a:t>Segment definition NB 2+1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0BEB8-B8BA-AA02-2177-1CD4B1BB7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51" t="29208" r="170" b="16342"/>
          <a:stretch/>
        </p:blipFill>
        <p:spPr>
          <a:xfrm>
            <a:off x="114301" y="885571"/>
            <a:ext cx="10839450" cy="573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4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515-4FDD-0054-FF9B-764B0E14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0"/>
            <a:ext cx="9124951" cy="810140"/>
          </a:xfrm>
        </p:spPr>
        <p:txBody>
          <a:bodyPr/>
          <a:lstStyle/>
          <a:p>
            <a:pPr algn="ctr"/>
            <a:r>
              <a:rPr lang="en-US"/>
              <a:t>5-lane Alternative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0BEB8-B8BA-AA02-2177-1CD4B1BB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20" y="664758"/>
            <a:ext cx="11007387" cy="61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21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515-4FDD-0054-FF9B-764B0E14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0"/>
            <a:ext cx="9124951" cy="810140"/>
          </a:xfrm>
        </p:spPr>
        <p:txBody>
          <a:bodyPr/>
          <a:lstStyle/>
          <a:p>
            <a:pPr algn="ctr"/>
            <a:r>
              <a:rPr lang="en-US"/>
              <a:t>Alternatives 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0BEB8-B8BA-AA02-2177-1CD4B1BB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60" y="664758"/>
            <a:ext cx="11000507" cy="6191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97D5E8-47C7-10DA-E33A-05E09B553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838" y="2157202"/>
            <a:ext cx="146050" cy="4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71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515-4FDD-0054-FF9B-764B0E14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0"/>
            <a:ext cx="9124951" cy="810140"/>
          </a:xfrm>
        </p:spPr>
        <p:txBody>
          <a:bodyPr/>
          <a:lstStyle/>
          <a:p>
            <a:pPr algn="ctr"/>
            <a:r>
              <a:rPr lang="en-US"/>
              <a:t>preferred Alternative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0BEB8-B8BA-AA02-2177-1CD4B1BB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20" y="664758"/>
            <a:ext cx="11007386" cy="6191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E4F10B-F758-3B00-58A8-12BE471DB13B}"/>
              </a:ext>
            </a:extLst>
          </p:cNvPr>
          <p:cNvSpPr txBox="1"/>
          <p:nvPr/>
        </p:nvSpPr>
        <p:spPr>
          <a:xfrm>
            <a:off x="3984171" y="4357161"/>
            <a:ext cx="11445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Extend 5-lane through Plum Creek Bridge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E94A2B-5CA2-62A2-A44B-B0F72B688B44}"/>
              </a:ext>
            </a:extLst>
          </p:cNvPr>
          <p:cNvCxnSpPr>
            <a:cxnSpLocks/>
          </p:cNvCxnSpPr>
          <p:nvPr/>
        </p:nvCxnSpPr>
        <p:spPr>
          <a:xfrm flipH="1" flipV="1">
            <a:off x="3806890" y="3760585"/>
            <a:ext cx="177281" cy="615472"/>
          </a:xfrm>
          <a:prstGeom prst="straightConnector1">
            <a:avLst/>
          </a:prstGeom>
          <a:ln w="38100">
            <a:solidFill>
              <a:srgbClr val="0CFC5C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90106E-0A45-0A78-5931-53AC8108823B}"/>
              </a:ext>
            </a:extLst>
          </p:cNvPr>
          <p:cNvCxnSpPr>
            <a:cxnSpLocks/>
          </p:cNvCxnSpPr>
          <p:nvPr/>
        </p:nvCxnSpPr>
        <p:spPr>
          <a:xfrm flipV="1">
            <a:off x="5128726" y="3926681"/>
            <a:ext cx="17155" cy="449376"/>
          </a:xfrm>
          <a:prstGeom prst="straightConnector1">
            <a:avLst/>
          </a:prstGeom>
          <a:ln w="38100">
            <a:solidFill>
              <a:srgbClr val="0CFC5C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4BF89A-51D9-D701-833E-05E69218F6B4}"/>
              </a:ext>
            </a:extLst>
          </p:cNvPr>
          <p:cNvCxnSpPr>
            <a:cxnSpLocks/>
          </p:cNvCxnSpPr>
          <p:nvPr/>
        </p:nvCxnSpPr>
        <p:spPr>
          <a:xfrm flipH="1" flipV="1">
            <a:off x="426818" y="3760585"/>
            <a:ext cx="182398" cy="6338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3E1C0C-44E2-2B5D-1FAA-963029124A16}"/>
              </a:ext>
            </a:extLst>
          </p:cNvPr>
          <p:cNvSpPr txBox="1"/>
          <p:nvPr/>
        </p:nvSpPr>
        <p:spPr>
          <a:xfrm>
            <a:off x="609216" y="4394484"/>
            <a:ext cx="24034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Remaining corridor segments addressed in future road plans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230915-5CC3-E5CC-304B-A6643F1C1267}"/>
              </a:ext>
            </a:extLst>
          </p:cNvPr>
          <p:cNvCxnSpPr>
            <a:cxnSpLocks/>
          </p:cNvCxnSpPr>
          <p:nvPr/>
        </p:nvCxnSpPr>
        <p:spPr>
          <a:xfrm flipV="1">
            <a:off x="3012707" y="3754369"/>
            <a:ext cx="777028" cy="6309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7B703E5-B045-5B1E-AE42-F735648E1849}"/>
              </a:ext>
            </a:extLst>
          </p:cNvPr>
          <p:cNvSpPr txBox="1"/>
          <p:nvPr/>
        </p:nvSpPr>
        <p:spPr>
          <a:xfrm>
            <a:off x="1466852" y="1190123"/>
            <a:ext cx="9477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00"/>
              <a:t>$21,460,000</a:t>
            </a:r>
          </a:p>
          <a:p>
            <a:pPr algn="r"/>
            <a:r>
              <a:rPr lang="en-US" sz="900"/>
              <a:t>$3,214,000</a:t>
            </a:r>
          </a:p>
          <a:p>
            <a:pPr algn="r"/>
            <a:r>
              <a:rPr lang="en-US" sz="900"/>
              <a:t>$8,475,000</a:t>
            </a:r>
          </a:p>
          <a:p>
            <a:pPr algn="r"/>
            <a:r>
              <a:rPr lang="en-US" sz="900" b="1"/>
              <a:t>$33,149,000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6D62A0-D46B-F2D3-8A75-7C900D2CF014}"/>
              </a:ext>
            </a:extLst>
          </p:cNvPr>
          <p:cNvCxnSpPr>
            <a:cxnSpLocks/>
          </p:cNvCxnSpPr>
          <p:nvPr/>
        </p:nvCxnSpPr>
        <p:spPr>
          <a:xfrm>
            <a:off x="216694" y="1654969"/>
            <a:ext cx="217884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434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9CA6-744D-8F21-0844-AF1922EEB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3400" y="1098339"/>
            <a:ext cx="7361929" cy="2264112"/>
          </a:xfrm>
        </p:spPr>
        <p:txBody>
          <a:bodyPr>
            <a:noAutofit/>
          </a:bodyPr>
          <a:lstStyle/>
          <a:p>
            <a:r>
              <a:rPr lang="en-US" sz="8000">
                <a:solidFill>
                  <a:schemeClr val="accent6">
                    <a:lumMod val="10000"/>
                  </a:schemeClr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3772164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783F6-9FEC-79EB-98D8-780B4BD2EB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37944" y="0"/>
            <a:ext cx="6865689" cy="686568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7B2274-1E76-9A09-C06A-6DB7CBC15498}"/>
              </a:ext>
            </a:extLst>
          </p:cNvPr>
          <p:cNvCxnSpPr/>
          <p:nvPr/>
        </p:nvCxnSpPr>
        <p:spPr>
          <a:xfrm>
            <a:off x="7477125" y="2466975"/>
            <a:ext cx="2926508" cy="439102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DE57E10-10EB-CEA6-7FB2-E4DA6AB84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40990" y="2466975"/>
            <a:ext cx="2962644" cy="43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29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/>
          <a:lstStyle/>
          <a:p>
            <a:r>
              <a:rPr lang="en-US"/>
              <a:t>COMPANY OVERVIEW</a:t>
            </a:r>
          </a:p>
        </p:txBody>
      </p:sp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22D82140-ACC1-1549-CBF1-910EF104E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357277"/>
              </p:ext>
            </p:extLst>
          </p:nvPr>
        </p:nvGraphicFramePr>
        <p:xfrm>
          <a:off x="7624193" y="1773086"/>
          <a:ext cx="4081136" cy="2372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2629">
                  <a:extLst>
                    <a:ext uri="{9D8B030D-6E8A-4147-A177-3AD203B41FA5}">
                      <a16:colId xmlns:a16="http://schemas.microsoft.com/office/drawing/2014/main" val="286382873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327751848"/>
                    </a:ext>
                  </a:extLst>
                </a:gridCol>
                <a:gridCol w="1638166">
                  <a:extLst>
                    <a:ext uri="{9D8B030D-6E8A-4147-A177-3AD203B41FA5}">
                      <a16:colId xmlns:a16="http://schemas.microsoft.com/office/drawing/2014/main" val="678748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Project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Funding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20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$470,000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48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Right-of-Way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98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$820,000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42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$16,000,000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139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Project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$17,330,000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2261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CAFC23-46FB-5462-D435-F442E7A21E32}"/>
              </a:ext>
            </a:extLst>
          </p:cNvPr>
          <p:cNvSpPr txBox="1"/>
          <p:nvPr/>
        </p:nvSpPr>
        <p:spPr>
          <a:xfrm>
            <a:off x="2487168" y="142875"/>
            <a:ext cx="909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Item No. 5-8954.00	KY 55/KY 155	Spencer and Jefferson Counties</a:t>
            </a: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B5A31-1F83-F1FC-14E4-4C33FB42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845" y="115911"/>
            <a:ext cx="10058728" cy="66261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F1DC55-ABE4-69E7-15DA-A9C19D6F0E0E}"/>
              </a:ext>
            </a:extLst>
          </p:cNvPr>
          <p:cNvSpPr txBox="1"/>
          <p:nvPr/>
        </p:nvSpPr>
        <p:spPr>
          <a:xfrm>
            <a:off x="10032162" y="5783101"/>
            <a:ext cx="2020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TAYLORSVILLE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E87D1-C1AB-4638-E5E0-F5611D20E79F}"/>
              </a:ext>
            </a:extLst>
          </p:cNvPr>
          <p:cNvSpPr txBox="1"/>
          <p:nvPr/>
        </p:nvSpPr>
        <p:spPr>
          <a:xfrm>
            <a:off x="10669718" y="4197555"/>
            <a:ext cx="12651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BEGIN      5-8954.00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73D719-D2B2-0AB5-3110-171A977DF465}"/>
              </a:ext>
            </a:extLst>
          </p:cNvPr>
          <p:cNvSpPr/>
          <p:nvPr/>
        </p:nvSpPr>
        <p:spPr>
          <a:xfrm>
            <a:off x="6986256" y="1303232"/>
            <a:ext cx="265814" cy="223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DB4172-CAD1-F470-E3B8-31C81C10E95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7213142" y="1134989"/>
            <a:ext cx="220848" cy="2009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E49ABC-01CD-7413-383D-759717AEE470}"/>
              </a:ext>
            </a:extLst>
          </p:cNvPr>
          <p:cNvSpPr txBox="1"/>
          <p:nvPr/>
        </p:nvSpPr>
        <p:spPr>
          <a:xfrm>
            <a:off x="4672395" y="488658"/>
            <a:ext cx="1452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LOUISVILLE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7520B5-1DD8-038D-96C4-7CC2ABFC0B75}"/>
              </a:ext>
            </a:extLst>
          </p:cNvPr>
          <p:cNvSpPr txBox="1"/>
          <p:nvPr/>
        </p:nvSpPr>
        <p:spPr>
          <a:xfrm>
            <a:off x="7433990" y="488658"/>
            <a:ext cx="12692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END         5-8954.00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5209310-4ED3-BF74-0B45-B962E9A8E548}"/>
              </a:ext>
            </a:extLst>
          </p:cNvPr>
          <p:cNvSpPr/>
          <p:nvPr/>
        </p:nvSpPr>
        <p:spPr>
          <a:xfrm>
            <a:off x="9955337" y="4439360"/>
            <a:ext cx="265814" cy="223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831F55-042A-02FF-11DA-2B0D72139BB9}"/>
              </a:ext>
            </a:extLst>
          </p:cNvPr>
          <p:cNvCxnSpPr>
            <a:cxnSpLocks/>
          </p:cNvCxnSpPr>
          <p:nvPr/>
        </p:nvCxnSpPr>
        <p:spPr>
          <a:xfrm flipH="1">
            <a:off x="10221151" y="4551001"/>
            <a:ext cx="43454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D155CC-39D5-08B2-915E-D5DC227D4EB8}"/>
              </a:ext>
            </a:extLst>
          </p:cNvPr>
          <p:cNvSpPr txBox="1"/>
          <p:nvPr/>
        </p:nvSpPr>
        <p:spPr>
          <a:xfrm rot="16651218">
            <a:off x="7989888" y="1544202"/>
            <a:ext cx="19314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COUNTY 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5DF97F-D3F2-2527-569C-61FF3DC740F8}"/>
              </a:ext>
            </a:extLst>
          </p:cNvPr>
          <p:cNvSpPr txBox="1"/>
          <p:nvPr/>
        </p:nvSpPr>
        <p:spPr>
          <a:xfrm>
            <a:off x="10691373" y="3167933"/>
            <a:ext cx="825078" cy="373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KY 55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F9B8F9-7E1F-AA18-EA34-64348150144F}"/>
              </a:ext>
            </a:extLst>
          </p:cNvPr>
          <p:cNvSpPr txBox="1"/>
          <p:nvPr/>
        </p:nvSpPr>
        <p:spPr>
          <a:xfrm>
            <a:off x="10137753" y="5126822"/>
            <a:ext cx="825078" cy="373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KY 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192195-7D3F-1435-282D-F6BBAE10658B}"/>
              </a:ext>
            </a:extLst>
          </p:cNvPr>
          <p:cNvSpPr txBox="1"/>
          <p:nvPr/>
        </p:nvSpPr>
        <p:spPr>
          <a:xfrm>
            <a:off x="9010458" y="3588603"/>
            <a:ext cx="9448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KY 155</a:t>
            </a:r>
          </a:p>
        </p:txBody>
      </p:sp>
    </p:spTree>
    <p:extLst>
      <p:ext uri="{BB962C8B-B14F-4D97-AF65-F5344CB8AC3E}">
        <p14:creationId xmlns:p14="http://schemas.microsoft.com/office/powerpoint/2010/main" val="157637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C7A790DE-5E8E-3160-7C14-588922116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76200"/>
            <a:ext cx="101727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505B4B8-8DB5-F1D6-25BE-CEFD9FE45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606248"/>
              </p:ext>
            </p:extLst>
          </p:nvPr>
        </p:nvGraphicFramePr>
        <p:xfrm>
          <a:off x="3718875" y="1508381"/>
          <a:ext cx="7539870" cy="5172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45">
                  <a:extLst>
                    <a:ext uri="{9D8B030D-6E8A-4147-A177-3AD203B41FA5}">
                      <a16:colId xmlns:a16="http://schemas.microsoft.com/office/drawing/2014/main" val="1809204283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3266192064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3643891286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544292613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1516738624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25225791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AADT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796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8-8851.00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Adair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6.23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7,242 (2018)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738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4-8920.00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Taylor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8,404 (2018)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4941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 Grant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Taylor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 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9,575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466967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4-8917.00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 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9.36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8,750 (2020)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94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4-8916.00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10,015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8104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4-8916.01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8,650 (2017)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059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4-396.10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Nelson/Washington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13,854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808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37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061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STATES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2037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Missouri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 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 (2021)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0632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9,900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6855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Arizona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 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4,700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738455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2BCD882-46DB-FE34-92CB-C9764C6C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718" y="295208"/>
            <a:ext cx="6630185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Known 2+1 Roadways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323692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505B4B8-8DB5-F1D6-25BE-CEFD9FE45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35283"/>
              </p:ext>
            </p:extLst>
          </p:nvPr>
        </p:nvGraphicFramePr>
        <p:xfrm>
          <a:off x="3718875" y="1508381"/>
          <a:ext cx="7539870" cy="5172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45">
                  <a:extLst>
                    <a:ext uri="{9D8B030D-6E8A-4147-A177-3AD203B41FA5}">
                      <a16:colId xmlns:a16="http://schemas.microsoft.com/office/drawing/2014/main" val="1809204283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3266192064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3643891286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544292613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1516738624"/>
                    </a:ext>
                  </a:extLst>
                </a:gridCol>
                <a:gridCol w="1256645">
                  <a:extLst>
                    <a:ext uri="{9D8B030D-6E8A-4147-A177-3AD203B41FA5}">
                      <a16:colId xmlns:a16="http://schemas.microsoft.com/office/drawing/2014/main" val="25225791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AADT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796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8-8851.00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Adair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6.23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7,242 (2018)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738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4-8920.00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Taylor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8,404 (2018)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4941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 Grant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Taylor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 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9,575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466967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4-8917.00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 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9.36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8,750 (2020)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94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4-8916.00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10,015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8104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4-8916.01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KY 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8,650 (2017)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059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4-396.10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Nelson/Washington County, 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13,854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808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37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061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2037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Missouri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 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 (2021)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0632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9,900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6855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Arizona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 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miles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4,700 (2019)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738455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2BCD882-46DB-FE34-92CB-C9764C6C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718" y="295208"/>
            <a:ext cx="6630185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Known 2+1 Roadways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49760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/>
          <a:lstStyle/>
          <a:p>
            <a:r>
              <a:rPr lang="en-US"/>
              <a:t>COMPANY OVERVIEW</a:t>
            </a:r>
          </a:p>
        </p:txBody>
      </p:sp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22D82140-ACC1-1549-CBF1-910EF104E8D5}"/>
              </a:ext>
            </a:extLst>
          </p:cNvPr>
          <p:cNvGraphicFramePr>
            <a:graphicFrameLocks noGrp="1"/>
          </p:cNvGraphicFramePr>
          <p:nvPr/>
        </p:nvGraphicFramePr>
        <p:xfrm>
          <a:off x="7624193" y="1773086"/>
          <a:ext cx="4081136" cy="2372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2629">
                  <a:extLst>
                    <a:ext uri="{9D8B030D-6E8A-4147-A177-3AD203B41FA5}">
                      <a16:colId xmlns:a16="http://schemas.microsoft.com/office/drawing/2014/main" val="286382873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327751848"/>
                    </a:ext>
                  </a:extLst>
                </a:gridCol>
                <a:gridCol w="1638166">
                  <a:extLst>
                    <a:ext uri="{9D8B030D-6E8A-4147-A177-3AD203B41FA5}">
                      <a16:colId xmlns:a16="http://schemas.microsoft.com/office/drawing/2014/main" val="678748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Project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Funding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20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$470,000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48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Right-of-Way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98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$820,000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42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$16,000,000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139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Project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$17,330,000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2261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CAFC23-46FB-5462-D435-F442E7A21E32}"/>
              </a:ext>
            </a:extLst>
          </p:cNvPr>
          <p:cNvSpPr txBox="1"/>
          <p:nvPr/>
        </p:nvSpPr>
        <p:spPr>
          <a:xfrm>
            <a:off x="2487168" y="142875"/>
            <a:ext cx="909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Item No. 5-8954.00	KY 55/KY 155	Spencer and Jefferson Counties</a:t>
            </a:r>
          </a:p>
          <a:p>
            <a:r>
              <a:rPr lang="en-US"/>
              <a:t>Project description:   </a:t>
            </a:r>
            <a:r>
              <a:rPr lang="en-US">
                <a:highlight>
                  <a:srgbClr val="FFFF00"/>
                </a:highlight>
              </a:rPr>
              <a:t>Construct a 2+1 road </a:t>
            </a:r>
            <a:r>
              <a:rPr lang="en-US"/>
              <a:t>on KY 55/155 (Taylorsville Road) in Spencer County and KY 155 (Taylorsville Lake Road) in Jefferson County by adding a continuous third lane that serves as an alternating passing lane.</a:t>
            </a:r>
          </a:p>
        </p:txBody>
      </p:sp>
    </p:spTree>
    <p:extLst>
      <p:ext uri="{BB962C8B-B14F-4D97-AF65-F5344CB8AC3E}">
        <p14:creationId xmlns:p14="http://schemas.microsoft.com/office/powerpoint/2010/main" val="1587929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023160"/>
      </a:lt2>
      <a:accent1>
        <a:srgbClr val="3ABCF6"/>
      </a:accent1>
      <a:accent2>
        <a:srgbClr val="000000"/>
      </a:accent2>
      <a:accent3>
        <a:srgbClr val="FFFFFF"/>
      </a:accent3>
      <a:accent4>
        <a:srgbClr val="0033A0"/>
      </a:accent4>
      <a:accent5>
        <a:srgbClr val="034A90"/>
      </a:accent5>
      <a:accent6>
        <a:srgbClr val="F2F2F2"/>
      </a:accent6>
      <a:hlink>
        <a:srgbClr val="0563C1"/>
      </a:hlink>
      <a:folHlink>
        <a:srgbClr val="494453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tnering Conference 2023 Template.potx" id="{96DD4897-CD8E-4E5D-B30D-E5C0D87DD611}" vid="{6B4BC420-5E7A-4090-8689-BF85589EACBB}"/>
    </a:ext>
  </a:extLst>
</a:theme>
</file>

<file path=ppt/theme/theme2.xml><?xml version="1.0" encoding="utf-8"?>
<a:theme xmlns:a="http://schemas.openxmlformats.org/drawingml/2006/main" name="Parsons Theme 2020-Presentations">
  <a:themeElements>
    <a:clrScheme name="Parsons Brand Colors 2020-Presentations">
      <a:dk1>
        <a:srgbClr val="081931"/>
      </a:dk1>
      <a:lt1>
        <a:sysClr val="window" lastClr="FFFFFF"/>
      </a:lt1>
      <a:dk2>
        <a:srgbClr val="1B3349"/>
      </a:dk2>
      <a:lt2>
        <a:srgbClr val="DFDFDF"/>
      </a:lt2>
      <a:accent1>
        <a:srgbClr val="00AEE6"/>
      </a:accent1>
      <a:accent2>
        <a:srgbClr val="50BF34"/>
      </a:accent2>
      <a:accent3>
        <a:srgbClr val="0052CC"/>
      </a:accent3>
      <a:accent4>
        <a:srgbClr val="097538"/>
      </a:accent4>
      <a:accent5>
        <a:srgbClr val="F9C626"/>
      </a:accent5>
      <a:accent6>
        <a:srgbClr val="9ED9FD"/>
      </a:accent6>
      <a:hlink>
        <a:srgbClr val="0052CC"/>
      </a:hlink>
      <a:folHlink>
        <a:srgbClr val="6702E6"/>
      </a:folHlink>
    </a:clrScheme>
    <a:fontScheme name="Parsons Brand Fonts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Astroid Grey">
      <a:srgbClr val="959595"/>
    </a:custClr>
    <a:custClr name="Space Grey">
      <a:srgbClr val="505050"/>
    </a:custClr>
    <a:custClr name="Neptune">
      <a:srgbClr val="6702E6"/>
    </a:custClr>
    <a:custClr name="Sunset">
      <a:srgbClr val="B800E5"/>
    </a:custClr>
    <a:custClr name="Mars Red">
      <a:srgbClr val="F9322D"/>
    </a:custClr>
  </a:custClrLst>
  <a:extLst>
    <a:ext uri="{05A4C25C-085E-4340-85A3-A5531E510DB2}">
      <thm15:themeFamily xmlns:thm15="http://schemas.microsoft.com/office/thememl/2012/main" name="powerpoint_template_general_population" id="{327682CD-06C5-4F43-92C1-F642CDBA555A}" vid="{526B9C8B-05D9-0048-BF5A-D348EB52DF8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2023</Year>
    <Day xmlns="b47a5aad-adfb-4dac-9d3f-47090e67d565">Wednesday</Day>
    <Speakers xmlns="b47a5aad-adfb-4dac-9d3f-47090e67d565">Kyle Chism, Karl Sawyer, Jeff Jasper</Speakers>
    <Section xmlns="b47a5aad-adfb-4dac-9d3f-47090e67d565">8, 1</Sec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B19A930-1B99-4E6A-8FC0-F4EC96DB90CA}">
  <ds:schemaRefs>
    <ds:schemaRef ds:uri="16c05727-aa75-4e4a-9b5f-8a80a1165891"/>
    <ds:schemaRef ds:uri="1dc97c01-40f0-4ab2-a338-2b9eaea11e72"/>
    <ds:schemaRef ds:uri="230e9df3-be65-4c73-a93b-d1236ebd677e"/>
    <ds:schemaRef ds:uri="35d3d203-6b0f-46de-ba41-1500efe6363a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BAB29E-51F5-4E89-B8CE-92BFFFAF9232}"/>
</file>

<file path=customXml/itemProps3.xml><?xml version="1.0" encoding="utf-8"?>
<ds:datastoreItem xmlns:ds="http://schemas.openxmlformats.org/officeDocument/2006/customXml" ds:itemID="{8B8D7BA3-8A6F-4F51-B1EE-3B01AA004FC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28ACE22-411E-4EA0-BA8B-729B44ACA36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Partnering Conference 2023 Template</Template>
  <Application>Microsoft Office PowerPoint</Application>
  <PresentationFormat>Widescreen</PresentationFormat>
  <Slides>24</Slides>
  <Notes>23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Parsons Theme 2020-Presentations</vt:lpstr>
      <vt:lpstr>PowerPoint Presentation</vt:lpstr>
      <vt:lpstr>PowerPoint Presentation</vt:lpstr>
      <vt:lpstr>PowerPoint Presentation</vt:lpstr>
      <vt:lpstr>COMPANY OVERVIEW</vt:lpstr>
      <vt:lpstr>PowerPoint Presentation</vt:lpstr>
      <vt:lpstr>PowerPoint Presentation</vt:lpstr>
      <vt:lpstr>Known 2+1 Roadways in the united states</vt:lpstr>
      <vt:lpstr>Known 2+1 Roadways in the united states</vt:lpstr>
      <vt:lpstr>COMPANY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Alternatives Discussion</vt:lpstr>
      <vt:lpstr>No-build Alternative</vt:lpstr>
      <vt:lpstr>2+1 Alternative</vt:lpstr>
      <vt:lpstr>Segment definition NB 2+1</vt:lpstr>
      <vt:lpstr>5-lane Alternative</vt:lpstr>
      <vt:lpstr>Alternatives summary</vt:lpstr>
      <vt:lpstr>preferred Alternative</vt:lpstr>
      <vt:lpstr>Questions /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2+1 The Good, The Bad, The Ugly</dc:title>
  <dc:creator>Chism, Kyle</dc:creator>
  <cp:revision>2</cp:revision>
  <dcterms:created xsi:type="dcterms:W3CDTF">2023-08-25T13:33:04Z</dcterms:created>
  <dcterms:modified xsi:type="dcterms:W3CDTF">2023-09-05T18:49:18Z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  <property fmtid="{D5CDD505-2E9C-101B-9397-08002B2CF9AE}" pid="3" name="MSIP_Label_0008d3e4-f847-4182-a1fb-fb9d345a0f05_Enabled">
    <vt:lpwstr>true</vt:lpwstr>
  </property>
  <property fmtid="{D5CDD505-2E9C-101B-9397-08002B2CF9AE}" pid="4" name="MSIP_Label_0008d3e4-f847-4182-a1fb-fb9d345a0f05_SetDate">
    <vt:lpwstr>2023-08-25T13:34:01Z</vt:lpwstr>
  </property>
  <property fmtid="{D5CDD505-2E9C-101B-9397-08002B2CF9AE}" pid="5" name="MSIP_Label_0008d3e4-f847-4182-a1fb-fb9d345a0f05_Method">
    <vt:lpwstr>Privileged</vt:lpwstr>
  </property>
  <property fmtid="{D5CDD505-2E9C-101B-9397-08002B2CF9AE}" pid="6" name="MSIP_Label_0008d3e4-f847-4182-a1fb-fb9d345a0f05_Name">
    <vt:lpwstr>0008d3e4-f847-4182-a1fb-fb9d345a0f05</vt:lpwstr>
  </property>
  <property fmtid="{D5CDD505-2E9C-101B-9397-08002B2CF9AE}" pid="7" name="MSIP_Label_0008d3e4-f847-4182-a1fb-fb9d345a0f05_SiteId">
    <vt:lpwstr>8d088ff8-7e52-4d0f-8187-dcd9ca37815a</vt:lpwstr>
  </property>
  <property fmtid="{D5CDD505-2E9C-101B-9397-08002B2CF9AE}" pid="8" name="MSIP_Label_0008d3e4-f847-4182-a1fb-fb9d345a0f05_ActionId">
    <vt:lpwstr>1b03dd9a-1af6-42e2-9d40-4d360258bf18</vt:lpwstr>
  </property>
  <property fmtid="{D5CDD505-2E9C-101B-9397-08002B2CF9AE}" pid="9" name="MSIP_Label_0008d3e4-f847-4182-a1fb-fb9d345a0f05_ContentBits">
    <vt:lpwstr>0</vt:lpwstr>
  </property>
  <property fmtid="{D5CDD505-2E9C-101B-9397-08002B2CF9AE}" pid="10" name="MediaServiceImageTags">
    <vt:lpwstr/>
  </property>
  <property fmtid="{D5CDD505-2E9C-101B-9397-08002B2CF9AE}" pid="11" name="_dlc_DocIdItemGuid">
    <vt:lpwstr>62f05042-e31c-47b6-9832-9f9f17bad138</vt:lpwstr>
  </property>
</Properties>
</file>